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51"/>
  </p:notesMasterIdLst>
  <p:handoutMasterIdLst>
    <p:handoutMasterId r:id="rId52"/>
  </p:handoutMasterIdLst>
  <p:sldIdLst>
    <p:sldId id="257" r:id="rId6"/>
    <p:sldId id="295" r:id="rId7"/>
    <p:sldId id="294" r:id="rId8"/>
    <p:sldId id="296" r:id="rId9"/>
    <p:sldId id="293" r:id="rId10"/>
    <p:sldId id="259" r:id="rId11"/>
    <p:sldId id="273" r:id="rId12"/>
    <p:sldId id="292" r:id="rId13"/>
    <p:sldId id="275" r:id="rId14"/>
    <p:sldId id="302" r:id="rId15"/>
    <p:sldId id="303" r:id="rId16"/>
    <p:sldId id="260" r:id="rId17"/>
    <p:sldId id="277" r:id="rId18"/>
    <p:sldId id="282" r:id="rId19"/>
    <p:sldId id="288" r:id="rId20"/>
    <p:sldId id="315" r:id="rId21"/>
    <p:sldId id="283" r:id="rId22"/>
    <p:sldId id="289" r:id="rId23"/>
    <p:sldId id="316" r:id="rId24"/>
    <p:sldId id="284" r:id="rId25"/>
    <p:sldId id="290" r:id="rId26"/>
    <p:sldId id="317" r:id="rId27"/>
    <p:sldId id="285" r:id="rId28"/>
    <p:sldId id="291" r:id="rId29"/>
    <p:sldId id="318" r:id="rId30"/>
    <p:sldId id="287" r:id="rId31"/>
    <p:sldId id="261" r:id="rId32"/>
    <p:sldId id="258" r:id="rId33"/>
    <p:sldId id="266" r:id="rId34"/>
    <p:sldId id="267" r:id="rId35"/>
    <p:sldId id="269" r:id="rId36"/>
    <p:sldId id="270" r:id="rId37"/>
    <p:sldId id="271" r:id="rId38"/>
    <p:sldId id="272" r:id="rId39"/>
    <p:sldId id="297" r:id="rId40"/>
    <p:sldId id="311" r:id="rId41"/>
    <p:sldId id="312" r:id="rId42"/>
    <p:sldId id="313" r:id="rId43"/>
    <p:sldId id="314" r:id="rId44"/>
    <p:sldId id="309" r:id="rId45"/>
    <p:sldId id="310" r:id="rId46"/>
    <p:sldId id="298" r:id="rId47"/>
    <p:sldId id="299" r:id="rId48"/>
    <p:sldId id="300" r:id="rId49"/>
    <p:sldId id="301"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5F0073-6297-D1DF-7434-50491761A8FE}" name="Julie Sakamoto" initials="JS" userId="S::jsakamoto@whistler.ca::6de21ab2-ad33-4f87-b4b5-31b5a23045a8" providerId="AD"/>
  <p188:author id="{177AE3C5-58F6-0871-834B-13DA4E721B70}" name="Brenna Atnikov" initials="BA" userId="S::atnikov@reospartners.com::d919dac6-7fc8-460b-812e-9151dfe235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422"/>
    <a:srgbClr val="AB822D"/>
    <a:srgbClr val="181A46"/>
    <a:srgbClr val="1B2911"/>
    <a:srgbClr val="6A1010"/>
    <a:srgbClr val="FCEEEE"/>
    <a:srgbClr val="F7CDCD"/>
    <a:srgbClr val="E6F2DE"/>
    <a:srgbClr val="F0E2C6"/>
    <a:srgbClr val="EBEB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AD26F8-09AB-7DB9-CFB4-684EA11ACF9A}" v="179" dt="2023-03-20T17:59:16.571"/>
    <p1510:client id="{4BE822B1-C20F-BF1B-646B-80DD72F44EA2}" v="244" dt="2023-03-17T00:01:36.089"/>
    <p1510:client id="{CF6A269B-3D13-C7DF-D0FF-7603A61C8423}" v="1" dt="2023-03-16T21:37:02.2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7" autoAdjust="0"/>
    <p:restoredTop sz="75646" autoAdjust="0"/>
  </p:normalViewPr>
  <p:slideViewPr>
    <p:cSldViewPr snapToGrid="0">
      <p:cViewPr varScale="1">
        <p:scale>
          <a:sx n="64" d="100"/>
          <a:sy n="64" d="100"/>
        </p:scale>
        <p:origin x="20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CAD998-2D37-4B1E-A2BB-294AA33D16F5}" type="datetimeFigureOut">
              <a:rPr lang="en-US" smtClean="0"/>
              <a:t>4/18/2023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B04603-5135-4CF2-9D19-063F521FAC2F}" type="slidenum">
              <a:rPr lang="en-US" smtClean="0"/>
              <a:t>‹#›</a:t>
            </a:fld>
            <a:endParaRPr lang="en-US"/>
          </a:p>
        </p:txBody>
      </p:sp>
    </p:spTree>
    <p:extLst>
      <p:ext uri="{BB962C8B-B14F-4D97-AF65-F5344CB8AC3E}">
        <p14:creationId xmlns:p14="http://schemas.microsoft.com/office/powerpoint/2010/main" val="4041688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A7D7D-9310-6A41-9A61-F17EE07A3CD8}" type="datetimeFigureOut">
              <a:rPr lang="en-US" smtClean="0"/>
              <a:t>4/18/2023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82A522-3667-2046-81EE-C50C86ABF21B}" type="slidenum">
              <a:rPr lang="en-US" smtClean="0"/>
              <a:t>‹#›</a:t>
            </a:fld>
            <a:endParaRPr lang="en-US"/>
          </a:p>
        </p:txBody>
      </p:sp>
    </p:spTree>
    <p:extLst>
      <p:ext uri="{BB962C8B-B14F-4D97-AF65-F5344CB8AC3E}">
        <p14:creationId xmlns:p14="http://schemas.microsoft.com/office/powerpoint/2010/main" val="41181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CUSTOMIZED</a:t>
            </a:r>
            <a:r>
              <a:rPr lang="en-US" baseline="0" dirty="0"/>
              <a:t> WELCOME REMARKS FOR YOUR GROUP</a:t>
            </a:r>
          </a:p>
          <a:p>
            <a:endParaRPr lang="en-US" baseline="0" dirty="0"/>
          </a:p>
          <a:p>
            <a:r>
              <a:rPr lang="en-US" baseline="0" dirty="0"/>
              <a:t>TERRITORIAL ACKNOWLEDGEMENT</a:t>
            </a:r>
          </a:p>
          <a:p>
            <a:endParaRPr lang="en-US" baseline="0" dirty="0"/>
          </a:p>
          <a:p>
            <a:r>
              <a:rPr lang="en-US" dirty="0"/>
              <a:t>This</a:t>
            </a:r>
            <a:r>
              <a:rPr lang="en-US" baseline="0" dirty="0"/>
              <a:t> workshop is being conducted</a:t>
            </a:r>
            <a:r>
              <a:rPr lang="en-US" dirty="0"/>
              <a:t> on the shared, </a:t>
            </a:r>
            <a:r>
              <a:rPr lang="en-US" dirty="0" err="1"/>
              <a:t>unceded</a:t>
            </a:r>
            <a:r>
              <a:rPr lang="en-US" dirty="0"/>
              <a:t> territory of the </a:t>
            </a:r>
            <a:r>
              <a:rPr lang="en-US" dirty="0" err="1"/>
              <a:t>Lil’wat</a:t>
            </a:r>
            <a:r>
              <a:rPr lang="en-US" dirty="0"/>
              <a:t> People, known in their language as ĹiÌwat7úl, and the Squamish People, known in their language as Skwxwú7mesh. We respect and commit to a deep consideration of their history, culture, stewardship and voice. </a:t>
            </a:r>
          </a:p>
        </p:txBody>
      </p:sp>
      <p:sp>
        <p:nvSpPr>
          <p:cNvPr id="4" name="Slide Number Placeholder 3"/>
          <p:cNvSpPr>
            <a:spLocks noGrp="1"/>
          </p:cNvSpPr>
          <p:nvPr>
            <p:ph type="sldNum" sz="quarter" idx="10"/>
          </p:nvPr>
        </p:nvSpPr>
        <p:spPr/>
        <p:txBody>
          <a:bodyPr/>
          <a:lstStyle/>
          <a:p>
            <a:fld id="{6C82A522-3667-2046-81EE-C50C86ABF21B}" type="slidenum">
              <a:rPr lang="en-US" smtClean="0"/>
              <a:t>1</a:t>
            </a:fld>
            <a:endParaRPr lang="en-US"/>
          </a:p>
        </p:txBody>
      </p:sp>
    </p:spTree>
    <p:extLst>
      <p:ext uri="{BB962C8B-B14F-4D97-AF65-F5344CB8AC3E}">
        <p14:creationId xmlns:p14="http://schemas.microsoft.com/office/powerpoint/2010/main" val="3130112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a:t>
            </a:r>
            <a:r>
              <a:rPr lang="en-US" baseline="0" dirty="0"/>
              <a:t> person assigned to read or share their overview of this scenario in three minutes.</a:t>
            </a:r>
            <a:endParaRPr lang="en-US" dirty="0"/>
          </a:p>
        </p:txBody>
      </p:sp>
      <p:sp>
        <p:nvSpPr>
          <p:cNvPr id="4" name="Slide Number Placeholder 3"/>
          <p:cNvSpPr>
            <a:spLocks noGrp="1"/>
          </p:cNvSpPr>
          <p:nvPr>
            <p:ph type="sldNum" sz="quarter" idx="10"/>
          </p:nvPr>
        </p:nvSpPr>
        <p:spPr/>
        <p:txBody>
          <a:bodyPr/>
          <a:lstStyle/>
          <a:p>
            <a:fld id="{6C82A522-3667-2046-81EE-C50C86ABF21B}" type="slidenum">
              <a:rPr lang="en-US" smtClean="0"/>
              <a:t>14</a:t>
            </a:fld>
            <a:endParaRPr lang="en-US"/>
          </a:p>
        </p:txBody>
      </p:sp>
    </p:spTree>
    <p:extLst>
      <p:ext uri="{BB962C8B-B14F-4D97-AF65-F5344CB8AC3E}">
        <p14:creationId xmlns:p14="http://schemas.microsoft.com/office/powerpoint/2010/main" val="3187028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82A522-3667-2046-81EE-C50C86ABF21B}" type="slidenum">
              <a:rPr lang="en-US" smtClean="0"/>
              <a:t>15</a:t>
            </a:fld>
            <a:endParaRPr lang="en-US"/>
          </a:p>
        </p:txBody>
      </p:sp>
    </p:spTree>
    <p:extLst>
      <p:ext uri="{BB962C8B-B14F-4D97-AF65-F5344CB8AC3E}">
        <p14:creationId xmlns:p14="http://schemas.microsoft.com/office/powerpoint/2010/main" val="1196370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BE8095-24FF-4C3E-A518-BEA831D00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663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a:t>
            </a:r>
            <a:r>
              <a:rPr lang="en-US" baseline="0" dirty="0"/>
              <a:t> person assigned to read or share their overview of this scenario in three minutes.</a:t>
            </a:r>
            <a:endParaRPr lang="en-US" dirty="0"/>
          </a:p>
          <a:p>
            <a:endParaRPr lang="en-US" dirty="0"/>
          </a:p>
        </p:txBody>
      </p:sp>
      <p:sp>
        <p:nvSpPr>
          <p:cNvPr id="4" name="Slide Number Placeholder 3"/>
          <p:cNvSpPr>
            <a:spLocks noGrp="1"/>
          </p:cNvSpPr>
          <p:nvPr>
            <p:ph type="sldNum" sz="quarter" idx="10"/>
          </p:nvPr>
        </p:nvSpPr>
        <p:spPr/>
        <p:txBody>
          <a:bodyPr/>
          <a:lstStyle/>
          <a:p>
            <a:fld id="{6C82A522-3667-2046-81EE-C50C86ABF21B}" type="slidenum">
              <a:rPr lang="en-US" smtClean="0"/>
              <a:t>17</a:t>
            </a:fld>
            <a:endParaRPr lang="en-US"/>
          </a:p>
        </p:txBody>
      </p:sp>
    </p:spTree>
    <p:extLst>
      <p:ext uri="{BB962C8B-B14F-4D97-AF65-F5344CB8AC3E}">
        <p14:creationId xmlns:p14="http://schemas.microsoft.com/office/powerpoint/2010/main" val="3155646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82A522-3667-2046-81EE-C50C86ABF21B}" type="slidenum">
              <a:rPr lang="en-US" smtClean="0"/>
              <a:t>18</a:t>
            </a:fld>
            <a:endParaRPr lang="en-US"/>
          </a:p>
        </p:txBody>
      </p:sp>
    </p:spTree>
    <p:extLst>
      <p:ext uri="{BB962C8B-B14F-4D97-AF65-F5344CB8AC3E}">
        <p14:creationId xmlns:p14="http://schemas.microsoft.com/office/powerpoint/2010/main" val="3684287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BE8095-24FF-4C3E-A518-BEA831D00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875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a:t>
            </a:r>
            <a:r>
              <a:rPr lang="en-US" baseline="0" dirty="0"/>
              <a:t> person assigned to read or share their overview of this scenario in three minutes.</a:t>
            </a:r>
            <a:endParaRPr lang="en-US" dirty="0"/>
          </a:p>
          <a:p>
            <a:endParaRPr lang="en-US" dirty="0"/>
          </a:p>
        </p:txBody>
      </p:sp>
      <p:sp>
        <p:nvSpPr>
          <p:cNvPr id="4" name="Slide Number Placeholder 3"/>
          <p:cNvSpPr>
            <a:spLocks noGrp="1"/>
          </p:cNvSpPr>
          <p:nvPr>
            <p:ph type="sldNum" sz="quarter" idx="10"/>
          </p:nvPr>
        </p:nvSpPr>
        <p:spPr/>
        <p:txBody>
          <a:bodyPr/>
          <a:lstStyle/>
          <a:p>
            <a:fld id="{6C82A522-3667-2046-81EE-C50C86ABF21B}" type="slidenum">
              <a:rPr lang="en-US" smtClean="0"/>
              <a:t>20</a:t>
            </a:fld>
            <a:endParaRPr lang="en-US"/>
          </a:p>
        </p:txBody>
      </p:sp>
    </p:spTree>
    <p:extLst>
      <p:ext uri="{BB962C8B-B14F-4D97-AF65-F5344CB8AC3E}">
        <p14:creationId xmlns:p14="http://schemas.microsoft.com/office/powerpoint/2010/main" val="1529993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82A522-3667-2046-81EE-C50C86ABF21B}" type="slidenum">
              <a:rPr lang="en-US" smtClean="0"/>
              <a:t>21</a:t>
            </a:fld>
            <a:endParaRPr lang="en-US"/>
          </a:p>
        </p:txBody>
      </p:sp>
    </p:spTree>
    <p:extLst>
      <p:ext uri="{BB962C8B-B14F-4D97-AF65-F5344CB8AC3E}">
        <p14:creationId xmlns:p14="http://schemas.microsoft.com/office/powerpoint/2010/main" val="2559326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BE8095-24FF-4C3E-A518-BEA831D00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656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a:t>
            </a:r>
            <a:r>
              <a:rPr lang="en-US" baseline="0" dirty="0"/>
              <a:t> person assigned to read or share their overview of this scenario in three minutes.</a:t>
            </a:r>
            <a:endParaRPr lang="en-US" dirty="0"/>
          </a:p>
          <a:p>
            <a:endParaRPr lang="en-US" dirty="0"/>
          </a:p>
        </p:txBody>
      </p:sp>
      <p:sp>
        <p:nvSpPr>
          <p:cNvPr id="4" name="Slide Number Placeholder 3"/>
          <p:cNvSpPr>
            <a:spLocks noGrp="1"/>
          </p:cNvSpPr>
          <p:nvPr>
            <p:ph type="sldNum" sz="quarter" idx="10"/>
          </p:nvPr>
        </p:nvSpPr>
        <p:spPr/>
        <p:txBody>
          <a:bodyPr/>
          <a:lstStyle/>
          <a:p>
            <a:fld id="{6C82A522-3667-2046-81EE-C50C86ABF21B}" type="slidenum">
              <a:rPr lang="en-US" smtClean="0"/>
              <a:t>23</a:t>
            </a:fld>
            <a:endParaRPr lang="en-US"/>
          </a:p>
        </p:txBody>
      </p:sp>
    </p:spTree>
    <p:extLst>
      <p:ext uri="{BB962C8B-B14F-4D97-AF65-F5344CB8AC3E}">
        <p14:creationId xmlns:p14="http://schemas.microsoft.com/office/powerpoint/2010/main" val="348666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Share name</a:t>
            </a:r>
          </a:p>
          <a:p>
            <a:pPr lvl="0"/>
            <a:r>
              <a:rPr lang="en-US" sz="1200" kern="1200" dirty="0">
                <a:solidFill>
                  <a:schemeClr val="tx1"/>
                </a:solidFill>
                <a:effectLst/>
                <a:latin typeface="+mn-lt"/>
                <a:ea typeface="+mn-ea"/>
                <a:cs typeface="+mn-cs"/>
              </a:rPr>
              <a:t>What question are you holding as we get started?</a:t>
            </a:r>
          </a:p>
          <a:p>
            <a:r>
              <a:rPr lang="en-CA" sz="1200" kern="1200" dirty="0">
                <a:solidFill>
                  <a:schemeClr val="tx1"/>
                </a:solidFill>
                <a:effectLst/>
                <a:latin typeface="+mn-lt"/>
                <a:ea typeface="+mn-ea"/>
                <a:cs typeface="+mn-cs"/>
              </a:rPr>
              <a:t>Why did you accept the invitation to be here today?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262626"/>
                </a:solidFill>
                <a:latin typeface="Lato Light"/>
                <a:ea typeface="Lato Light"/>
                <a:cs typeface="Lato Light"/>
                <a:sym typeface="Lato Light"/>
              </a:rPr>
              <a:t>What are my hopes and expectations of today?</a:t>
            </a:r>
            <a:endParaRPr lang="en-US" dirty="0"/>
          </a:p>
          <a:p>
            <a:endParaRPr lang="en-US" dirty="0"/>
          </a:p>
        </p:txBody>
      </p:sp>
      <p:sp>
        <p:nvSpPr>
          <p:cNvPr id="4" name="Slide Number Placeholder 3"/>
          <p:cNvSpPr>
            <a:spLocks noGrp="1"/>
          </p:cNvSpPr>
          <p:nvPr>
            <p:ph type="sldNum" sz="quarter" idx="10"/>
          </p:nvPr>
        </p:nvSpPr>
        <p:spPr/>
        <p:txBody>
          <a:bodyPr/>
          <a:lstStyle/>
          <a:p>
            <a:fld id="{6C82A522-3667-2046-81EE-C50C86ABF21B}" type="slidenum">
              <a:rPr lang="en-US" smtClean="0"/>
              <a:t>5</a:t>
            </a:fld>
            <a:endParaRPr lang="en-US"/>
          </a:p>
        </p:txBody>
      </p:sp>
    </p:spTree>
    <p:extLst>
      <p:ext uri="{BB962C8B-B14F-4D97-AF65-F5344CB8AC3E}">
        <p14:creationId xmlns:p14="http://schemas.microsoft.com/office/powerpoint/2010/main" val="1058022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82A522-3667-2046-81EE-C50C86ABF21B}" type="slidenum">
              <a:rPr lang="en-US" smtClean="0"/>
              <a:t>24</a:t>
            </a:fld>
            <a:endParaRPr lang="en-US"/>
          </a:p>
        </p:txBody>
      </p:sp>
    </p:spTree>
    <p:extLst>
      <p:ext uri="{BB962C8B-B14F-4D97-AF65-F5344CB8AC3E}">
        <p14:creationId xmlns:p14="http://schemas.microsoft.com/office/powerpoint/2010/main" val="2817828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BE8095-24FF-4C3E-A518-BEA831D00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842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summary</a:t>
            </a:r>
            <a:r>
              <a:rPr lang="en-US" baseline="0" dirty="0"/>
              <a:t> of the uncertainties of the four scenarios.</a:t>
            </a:r>
            <a:endParaRPr lang="en-US" dirty="0"/>
          </a:p>
          <a:p>
            <a:endParaRPr lang="en-US" dirty="0"/>
          </a:p>
          <a:p>
            <a:r>
              <a:rPr lang="en-US" dirty="0"/>
              <a:t>Defining</a:t>
            </a:r>
            <a:r>
              <a:rPr lang="en-US" baseline="0" dirty="0"/>
              <a:t> the key uncertainties about our future was the backbone of the scenario development.  Different possible outcomes within each uncertainty were mapped and then grouped together to form each of the stories. </a:t>
            </a:r>
          </a:p>
          <a:p>
            <a:endParaRPr lang="en-US" baseline="0" dirty="0"/>
          </a:p>
          <a:p>
            <a:r>
              <a:rPr lang="en-US" dirty="0"/>
              <a:t>Our job today</a:t>
            </a:r>
            <a:r>
              <a:rPr lang="en-US" baseline="0" dirty="0"/>
              <a:t> is not to critique the stories.  Our job is to work with them and use them to help us shape priorities – </a:t>
            </a:r>
            <a:r>
              <a:rPr lang="en-US" baseline="0" dirty="0" err="1"/>
              <a:t>eg</a:t>
            </a:r>
            <a:r>
              <a:rPr lang="en-US" baseline="0" dirty="0"/>
              <a:t>. Policies, Decisions, Budgets, Advocacy, Communications</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BE8095-24FF-4C3E-A518-BEA831D00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863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82A522-3667-2046-81EE-C50C86ABF21B}" type="slidenum">
              <a:rPr lang="en-US" smtClean="0"/>
              <a:t>27</a:t>
            </a:fld>
            <a:endParaRPr lang="en-US"/>
          </a:p>
        </p:txBody>
      </p:sp>
    </p:spTree>
    <p:extLst>
      <p:ext uri="{BB962C8B-B14F-4D97-AF65-F5344CB8AC3E}">
        <p14:creationId xmlns:p14="http://schemas.microsoft.com/office/powerpoint/2010/main" val="966565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scenarios</a:t>
            </a:r>
            <a:r>
              <a:rPr lang="en-US" baseline="0" dirty="0"/>
              <a:t> help make visible what’s invisible.</a:t>
            </a:r>
          </a:p>
          <a:p>
            <a:endParaRPr lang="en-US" baseline="0" dirty="0"/>
          </a:p>
          <a:p>
            <a:r>
              <a:rPr lang="en-US" baseline="0" dirty="0"/>
              <a:t>They help us question current mindsets and things that we have taken for granted.</a:t>
            </a:r>
          </a:p>
          <a:p>
            <a:endParaRPr lang="en-US" baseline="0" dirty="0"/>
          </a:p>
          <a:p>
            <a:r>
              <a:rPr lang="en-US" baseline="0" dirty="0"/>
              <a:t>They challenge our thinking.</a:t>
            </a:r>
            <a:endParaRPr lang="en-US" dirty="0"/>
          </a:p>
        </p:txBody>
      </p:sp>
      <p:sp>
        <p:nvSpPr>
          <p:cNvPr id="4" name="Slide Number Placeholder 3"/>
          <p:cNvSpPr>
            <a:spLocks noGrp="1"/>
          </p:cNvSpPr>
          <p:nvPr>
            <p:ph type="sldNum" sz="quarter" idx="10"/>
          </p:nvPr>
        </p:nvSpPr>
        <p:spPr/>
        <p:txBody>
          <a:bodyPr/>
          <a:lstStyle/>
          <a:p>
            <a:fld id="{6C82A522-3667-2046-81EE-C50C86ABF21B}" type="slidenum">
              <a:rPr lang="en-US" smtClean="0"/>
              <a:t>28</a:t>
            </a:fld>
            <a:endParaRPr lang="en-US"/>
          </a:p>
        </p:txBody>
      </p:sp>
    </p:spTree>
    <p:extLst>
      <p:ext uri="{BB962C8B-B14F-4D97-AF65-F5344CB8AC3E}">
        <p14:creationId xmlns:p14="http://schemas.microsoft.com/office/powerpoint/2010/main" val="229608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82A522-3667-2046-81EE-C50C86ABF21B}" type="slidenum">
              <a:rPr lang="en-US" smtClean="0"/>
              <a:t>29</a:t>
            </a:fld>
            <a:endParaRPr lang="en-US"/>
          </a:p>
        </p:txBody>
      </p:sp>
    </p:spTree>
    <p:extLst>
      <p:ext uri="{BB962C8B-B14F-4D97-AF65-F5344CB8AC3E}">
        <p14:creationId xmlns:p14="http://schemas.microsoft.com/office/powerpoint/2010/main" val="1900643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82A522-3667-2046-81EE-C50C86ABF21B}" type="slidenum">
              <a:rPr lang="en-US" smtClean="0"/>
              <a:t>30</a:t>
            </a:fld>
            <a:endParaRPr lang="en-US"/>
          </a:p>
        </p:txBody>
      </p:sp>
    </p:spTree>
    <p:extLst>
      <p:ext uri="{BB962C8B-B14F-4D97-AF65-F5344CB8AC3E}">
        <p14:creationId xmlns:p14="http://schemas.microsoft.com/office/powerpoint/2010/main" val="712485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82A522-3667-2046-81EE-C50C86ABF21B}" type="slidenum">
              <a:rPr lang="en-US" smtClean="0"/>
              <a:t>31</a:t>
            </a:fld>
            <a:endParaRPr lang="en-US"/>
          </a:p>
        </p:txBody>
      </p:sp>
    </p:spTree>
    <p:extLst>
      <p:ext uri="{BB962C8B-B14F-4D97-AF65-F5344CB8AC3E}">
        <p14:creationId xmlns:p14="http://schemas.microsoft.com/office/powerpoint/2010/main" val="2681979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82A522-3667-2046-81EE-C50C86ABF21B}" type="slidenum">
              <a:rPr lang="en-US" smtClean="0"/>
              <a:t>32</a:t>
            </a:fld>
            <a:endParaRPr lang="en-US"/>
          </a:p>
        </p:txBody>
      </p:sp>
    </p:spTree>
    <p:extLst>
      <p:ext uri="{BB962C8B-B14F-4D97-AF65-F5344CB8AC3E}">
        <p14:creationId xmlns:p14="http://schemas.microsoft.com/office/powerpoint/2010/main" val="1966817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82A522-3667-2046-81EE-C50C86ABF21B}" type="slidenum">
              <a:rPr lang="en-US" smtClean="0"/>
              <a:t>33</a:t>
            </a:fld>
            <a:endParaRPr lang="en-US"/>
          </a:p>
        </p:txBody>
      </p:sp>
    </p:spTree>
    <p:extLst>
      <p:ext uri="{BB962C8B-B14F-4D97-AF65-F5344CB8AC3E}">
        <p14:creationId xmlns:p14="http://schemas.microsoft.com/office/powerpoint/2010/main" val="1889825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are going to talk about</a:t>
            </a:r>
            <a:r>
              <a:rPr lang="en-US" baseline="0" dirty="0"/>
              <a:t> h</a:t>
            </a:r>
            <a:r>
              <a:rPr lang="en-US" dirty="0"/>
              <a:t>ow the scenarios</a:t>
            </a:r>
            <a:r>
              <a:rPr lang="en-US" baseline="0" dirty="0"/>
              <a:t> came to be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Whistler Sessions scenarios initiative is convened by the </a:t>
            </a:r>
            <a:r>
              <a:rPr lang="en-US" sz="1200" b="0" kern="1200" dirty="0">
                <a:solidFill>
                  <a:schemeClr val="tx1"/>
                </a:solidFill>
                <a:effectLst/>
                <a:latin typeface="+mn-lt"/>
                <a:ea typeface="+mn-ea"/>
                <a:cs typeface="+mn-cs"/>
              </a:rPr>
              <a:t>Resort Municipality of Whistler. It is creating a community and region-wide network of people who are committed to collaborate for a better future for Whistler.</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6C82A522-3667-2046-81EE-C50C86ABF21B}" type="slidenum">
              <a:rPr lang="en-US" smtClean="0"/>
              <a:t>6</a:t>
            </a:fld>
            <a:endParaRPr lang="en-US"/>
          </a:p>
        </p:txBody>
      </p:sp>
    </p:spTree>
    <p:extLst>
      <p:ext uri="{BB962C8B-B14F-4D97-AF65-F5344CB8AC3E}">
        <p14:creationId xmlns:p14="http://schemas.microsoft.com/office/powerpoint/2010/main" val="63063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82A522-3667-2046-81EE-C50C86ABF21B}" type="slidenum">
              <a:rPr lang="en-US" smtClean="0"/>
              <a:t>34</a:t>
            </a:fld>
            <a:endParaRPr lang="en-US"/>
          </a:p>
        </p:txBody>
      </p:sp>
    </p:spTree>
    <p:extLst>
      <p:ext uri="{BB962C8B-B14F-4D97-AF65-F5344CB8AC3E}">
        <p14:creationId xmlns:p14="http://schemas.microsoft.com/office/powerpoint/2010/main" val="3212514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BE8095-24FF-4C3E-A518-BEA831D00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000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BE8095-24FF-4C3E-A518-BEA831D00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481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BE8095-24FF-4C3E-A518-BEA831D00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230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2076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0018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7753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0" name="Google Shape;210;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1" i="1" dirty="0">
                <a:latin typeface="Lato Light"/>
                <a:ea typeface="Lato Light"/>
                <a:cs typeface="Lato Light"/>
                <a:sym typeface="Lato Light"/>
              </a:rPr>
              <a:t>Health &amp; Well-Being</a:t>
            </a:r>
            <a:endParaRPr dirty="0"/>
          </a:p>
          <a:p>
            <a:pPr marL="0" lvl="0" indent="0" algn="l" rtl="0">
              <a:spcBef>
                <a:spcPts val="0"/>
              </a:spcBef>
              <a:spcAft>
                <a:spcPts val="0"/>
              </a:spcAft>
              <a:buNone/>
            </a:pPr>
            <a:r>
              <a:rPr lang="en-CA" sz="1200" i="1" dirty="0" err="1">
                <a:latin typeface="Lato Light"/>
                <a:ea typeface="Lato Light"/>
                <a:cs typeface="Lato Light"/>
                <a:sym typeface="Lato Light"/>
              </a:rPr>
              <a:t>Wahbung</a:t>
            </a:r>
            <a:r>
              <a:rPr lang="en-CA" sz="1200" i="1" dirty="0">
                <a:latin typeface="Lato Light"/>
                <a:ea typeface="Lato Light"/>
                <a:cs typeface="Lato Light"/>
                <a:sym typeface="Lato Light"/>
              </a:rPr>
              <a:t> - Our Tomorrows Imagined</a:t>
            </a:r>
            <a:r>
              <a:rPr lang="en-CA" sz="1200" dirty="0">
                <a:latin typeface="Lato Light"/>
                <a:ea typeface="Lato Light"/>
                <a:cs typeface="Lato Light"/>
                <a:sym typeface="Lato Light"/>
              </a:rPr>
              <a:t>: Creating scenarios for Mino </a:t>
            </a:r>
            <a:r>
              <a:rPr lang="en-CA" sz="1200" dirty="0" err="1">
                <a:latin typeface="Lato Light"/>
                <a:ea typeface="Lato Light"/>
                <a:cs typeface="Lato Light"/>
                <a:sym typeface="Lato Light"/>
              </a:rPr>
              <a:t>Pimatisiwin</a:t>
            </a:r>
            <a:r>
              <a:rPr lang="en-CA" sz="1200" dirty="0">
                <a:latin typeface="Lato Light"/>
                <a:ea typeface="Lato Light"/>
                <a:cs typeface="Lato Light"/>
                <a:sym typeface="Lato Light"/>
              </a:rPr>
              <a:t> – the good life- for Manitoba First Nations, in partnership with the </a:t>
            </a:r>
            <a:r>
              <a:rPr lang="en-CA" sz="1200" i="1" dirty="0">
                <a:latin typeface="Lato Light"/>
                <a:ea typeface="Lato Light"/>
                <a:cs typeface="Lato Light"/>
                <a:sym typeface="Lato Light"/>
              </a:rPr>
              <a:t>Assembly of Manitoba Chiefs</a:t>
            </a:r>
            <a:r>
              <a:rPr lang="en-CA" sz="1200" dirty="0">
                <a:latin typeface="Lato Light"/>
                <a:ea typeface="Lato Light"/>
                <a:cs typeface="Lato Light"/>
                <a:sym typeface="Lato Light"/>
              </a:rPr>
              <a:t>, the </a:t>
            </a:r>
            <a:r>
              <a:rPr lang="en-CA" sz="1200" i="1" dirty="0">
                <a:latin typeface="Lato Light"/>
                <a:ea typeface="Lato Light"/>
                <a:cs typeface="Lato Light"/>
                <a:sym typeface="Lato Light"/>
              </a:rPr>
              <a:t>Southern Chiefs Organization</a:t>
            </a:r>
            <a:r>
              <a:rPr lang="en-CA" sz="1200" dirty="0">
                <a:latin typeface="Lato Light"/>
                <a:ea typeface="Lato Light"/>
                <a:cs typeface="Lato Light"/>
                <a:sym typeface="Lato Light"/>
              </a:rPr>
              <a:t>, </a:t>
            </a:r>
            <a:r>
              <a:rPr lang="en-CA" sz="1200" i="1" dirty="0">
                <a:latin typeface="Lato Light"/>
                <a:ea typeface="Lato Light"/>
                <a:cs typeface="Lato Light"/>
                <a:sym typeface="Lato Light"/>
              </a:rPr>
              <a:t>Manitoba </a:t>
            </a:r>
            <a:r>
              <a:rPr lang="en-CA" sz="1200" i="1" dirty="0" err="1">
                <a:latin typeface="Lato Light"/>
                <a:ea typeface="Lato Light"/>
                <a:cs typeface="Lato Light"/>
                <a:sym typeface="Lato Light"/>
              </a:rPr>
              <a:t>Keewatinowi</a:t>
            </a:r>
            <a:r>
              <a:rPr lang="en-CA" sz="1200" i="1" dirty="0">
                <a:latin typeface="Lato Light"/>
                <a:ea typeface="Lato Light"/>
                <a:cs typeface="Lato Light"/>
                <a:sym typeface="Lato Light"/>
              </a:rPr>
              <a:t> </a:t>
            </a:r>
            <a:r>
              <a:rPr lang="en-CA" sz="1200" i="1" dirty="0" err="1">
                <a:latin typeface="Lato Light"/>
                <a:ea typeface="Lato Light"/>
                <a:cs typeface="Lato Light"/>
                <a:sym typeface="Lato Light"/>
              </a:rPr>
              <a:t>Okimakanak</a:t>
            </a:r>
            <a:r>
              <a:rPr lang="en-CA" sz="1200" i="1" dirty="0">
                <a:latin typeface="Lato Light"/>
                <a:ea typeface="Lato Light"/>
                <a:cs typeface="Lato Light"/>
                <a:sym typeface="Lato Light"/>
              </a:rPr>
              <a:t> </a:t>
            </a:r>
            <a:r>
              <a:rPr lang="en-CA" sz="1200" i="1" dirty="0" err="1">
                <a:latin typeface="Lato Light"/>
                <a:ea typeface="Lato Light"/>
                <a:cs typeface="Lato Light"/>
                <a:sym typeface="Lato Light"/>
              </a:rPr>
              <a:t>Inc</a:t>
            </a:r>
            <a:r>
              <a:rPr lang="en-CA" sz="1200" dirty="0">
                <a:latin typeface="Lato Light"/>
                <a:ea typeface="Lato Light"/>
                <a:cs typeface="Lato Light"/>
                <a:sym typeface="Lato Light"/>
              </a:rPr>
              <a:t>, </a:t>
            </a:r>
            <a:r>
              <a:rPr lang="en-CA" sz="1200" i="1" dirty="0">
                <a:latin typeface="Lato Light"/>
                <a:ea typeface="Lato Light"/>
                <a:cs typeface="Lato Light"/>
                <a:sym typeface="Lato Light"/>
              </a:rPr>
              <a:t>First Nations Health and Social Secretariat of Manitoba</a:t>
            </a:r>
            <a:r>
              <a:rPr lang="en-CA" sz="1200" dirty="0">
                <a:latin typeface="Lato Light"/>
                <a:ea typeface="Lato Light"/>
                <a:cs typeface="Lato Light"/>
                <a:sym typeface="Lato Light"/>
              </a:rPr>
              <a:t>, and </a:t>
            </a:r>
            <a:r>
              <a:rPr lang="en-CA" sz="1200" i="1" dirty="0">
                <a:latin typeface="Lato Light"/>
                <a:ea typeface="Lato Light"/>
                <a:cs typeface="Lato Light"/>
                <a:sym typeface="Lato Light"/>
              </a:rPr>
              <a:t>The University of Manitoba.</a:t>
            </a:r>
            <a:endParaRPr dirty="0"/>
          </a:p>
          <a:p>
            <a:pPr marL="0" lvl="0" indent="0" algn="l" rtl="0">
              <a:spcBef>
                <a:spcPts val="0"/>
              </a:spcBef>
              <a:spcAft>
                <a:spcPts val="0"/>
              </a:spcAft>
              <a:buNone/>
            </a:pPr>
            <a:endParaRPr sz="1200" i="1" dirty="0">
              <a:latin typeface="Lato Light"/>
              <a:ea typeface="Lato Light"/>
              <a:cs typeface="Lato Light"/>
              <a:sym typeface="Lato Light"/>
            </a:endParaRPr>
          </a:p>
          <a:p>
            <a:pPr marL="0" marR="0" lvl="0" indent="0" algn="l" rtl="0">
              <a:lnSpc>
                <a:spcPct val="100000"/>
              </a:lnSpc>
              <a:spcBef>
                <a:spcPts val="0"/>
              </a:spcBef>
              <a:spcAft>
                <a:spcPts val="0"/>
              </a:spcAft>
              <a:buSzPts val="1200"/>
              <a:buFont typeface="Lato Light"/>
              <a:buNone/>
            </a:pPr>
            <a:r>
              <a:rPr lang="en-CA" sz="1200" i="1" dirty="0">
                <a:latin typeface="Lato Light"/>
                <a:ea typeface="Lato Light"/>
                <a:cs typeface="Lato Light"/>
                <a:sym typeface="Lato Light"/>
              </a:rPr>
              <a:t>Health System Scenarios</a:t>
            </a:r>
            <a:r>
              <a:rPr lang="en-CA" sz="1200" dirty="0">
                <a:latin typeface="Lato Light"/>
                <a:ea typeface="Lato Light"/>
                <a:cs typeface="Lato Light"/>
                <a:sym typeface="Lato Light"/>
              </a:rPr>
              <a:t>: Catalyzing strategic thinking and conversation about the possible futures of health and health equity in the United States, and the opportunities, risks, and choices these futures present, in partnership with </a:t>
            </a:r>
            <a:r>
              <a:rPr lang="en-CA" sz="1200" i="1" dirty="0">
                <a:latin typeface="Lato Light"/>
                <a:ea typeface="Lato Light"/>
                <a:cs typeface="Lato Light"/>
                <a:sym typeface="Lato Light"/>
              </a:rPr>
              <a:t>Robert Wood Johnson Foundation.</a:t>
            </a:r>
            <a:endParaRPr dirty="0"/>
          </a:p>
          <a:p>
            <a:pPr marL="0" lvl="0" indent="0" algn="l" rtl="0">
              <a:spcBef>
                <a:spcPts val="0"/>
              </a:spcBef>
              <a:spcAft>
                <a:spcPts val="0"/>
              </a:spcAft>
              <a:buNone/>
            </a:pPr>
            <a:endParaRPr sz="1200" dirty="0">
              <a:latin typeface="Lato Light"/>
              <a:ea typeface="Lato Light"/>
              <a:cs typeface="Lato Light"/>
              <a:sym typeface="Lato Light"/>
            </a:endParaRPr>
          </a:p>
          <a:p>
            <a:pPr marL="0" lvl="0" indent="0" algn="l" rtl="0">
              <a:spcBef>
                <a:spcPts val="0"/>
              </a:spcBef>
              <a:spcAft>
                <a:spcPts val="0"/>
              </a:spcAft>
              <a:buNone/>
            </a:pPr>
            <a:endParaRPr sz="1200" dirty="0">
              <a:latin typeface="Lato Light"/>
              <a:ea typeface="Lato Light"/>
              <a:cs typeface="Lato Light"/>
              <a:sym typeface="Lato Light"/>
            </a:endParaRPr>
          </a:p>
          <a:p>
            <a:pPr marL="0" lvl="0" indent="0" algn="l" rtl="0">
              <a:spcBef>
                <a:spcPts val="0"/>
              </a:spcBef>
              <a:spcAft>
                <a:spcPts val="0"/>
              </a:spcAft>
              <a:buNone/>
            </a:pPr>
            <a:r>
              <a:rPr lang="en-CA" sz="1200" b="1" i="1" dirty="0">
                <a:latin typeface="Lato Light"/>
                <a:ea typeface="Lato Light"/>
                <a:cs typeface="Lato Light"/>
                <a:sym typeface="Lato Light"/>
              </a:rPr>
              <a:t>EDUCATION</a:t>
            </a:r>
            <a:endParaRPr dirty="0"/>
          </a:p>
          <a:p>
            <a:pPr marL="0" lvl="0" indent="0" algn="l" rtl="0">
              <a:spcBef>
                <a:spcPts val="0"/>
              </a:spcBef>
              <a:spcAft>
                <a:spcPts val="0"/>
              </a:spcAft>
              <a:buNone/>
            </a:pPr>
            <a:r>
              <a:rPr lang="en-CA" sz="1200" i="1" dirty="0">
                <a:latin typeface="Lato Light"/>
                <a:ea typeface="Lato Light"/>
                <a:cs typeface="Lato Light"/>
                <a:sym typeface="Lato Light"/>
              </a:rPr>
              <a:t>Charleston Shared Future</a:t>
            </a:r>
            <a:r>
              <a:rPr lang="en-CA" sz="1200" dirty="0">
                <a:latin typeface="Lato Light"/>
                <a:ea typeface="Lato Light"/>
                <a:cs typeface="Lato Light"/>
                <a:sym typeface="Lato Light"/>
              </a:rPr>
              <a:t>: Working to ensure educational success for all children in the Charleston County School District by imagining possible futures and, in the process, developing system understanding and collaboration skills, in partnership with </a:t>
            </a:r>
            <a:r>
              <a:rPr lang="en-CA" sz="1200" i="1" dirty="0">
                <a:latin typeface="Lato Light"/>
                <a:ea typeface="Lato Light"/>
                <a:cs typeface="Lato Light"/>
                <a:sym typeface="Lato Light"/>
              </a:rPr>
              <a:t>Charleston County School District.</a:t>
            </a:r>
            <a:endParaRPr dirty="0"/>
          </a:p>
          <a:p>
            <a:pPr marL="0" lvl="0" indent="0" algn="l" rtl="0">
              <a:spcBef>
                <a:spcPts val="0"/>
              </a:spcBef>
              <a:spcAft>
                <a:spcPts val="0"/>
              </a:spcAft>
              <a:buNone/>
            </a:pPr>
            <a:endParaRPr sz="1200" dirty="0">
              <a:latin typeface="Lato Light"/>
              <a:ea typeface="Lato Light"/>
              <a:cs typeface="Lato Light"/>
              <a:sym typeface="Lato Light"/>
            </a:endParaRPr>
          </a:p>
          <a:p>
            <a:pPr marL="0" lvl="0" indent="0" algn="l" rtl="0">
              <a:spcBef>
                <a:spcPts val="0"/>
              </a:spcBef>
              <a:spcAft>
                <a:spcPts val="0"/>
              </a:spcAft>
              <a:buNone/>
            </a:pPr>
            <a:r>
              <a:rPr lang="en-CA" sz="1200" b="1" i="1" dirty="0">
                <a:latin typeface="Lato Light"/>
                <a:ea typeface="Lato Light"/>
                <a:cs typeface="Lato Light"/>
                <a:sym typeface="Lato Light"/>
              </a:rPr>
              <a:t>CIVIL SOCIETY</a:t>
            </a:r>
            <a:r>
              <a:rPr lang="en-CA" sz="1200" b="0" i="1" dirty="0">
                <a:latin typeface="Lato Light"/>
                <a:ea typeface="Lato Light"/>
                <a:cs typeface="Lato Light"/>
                <a:sym typeface="Lato Light"/>
              </a:rPr>
              <a:t> </a:t>
            </a:r>
            <a:r>
              <a:rPr lang="en-CA" sz="1200" b="1" i="1" dirty="0">
                <a:latin typeface="Lato Light"/>
                <a:ea typeface="Lato Light"/>
                <a:cs typeface="Lato Light"/>
                <a:sym typeface="Lato Light"/>
              </a:rPr>
              <a:t>&amp; GOVERNANCE</a:t>
            </a:r>
            <a:endParaRPr dirty="0"/>
          </a:p>
          <a:p>
            <a:pPr marL="0" lvl="0" indent="0" algn="l" rtl="0">
              <a:spcBef>
                <a:spcPts val="0"/>
              </a:spcBef>
              <a:spcAft>
                <a:spcPts val="0"/>
              </a:spcAft>
              <a:buNone/>
            </a:pPr>
            <a:r>
              <a:rPr lang="en-CA" sz="1200" i="1" dirty="0" err="1">
                <a:latin typeface="Lato Light"/>
                <a:ea typeface="Lato Light"/>
                <a:cs typeface="Lato Light"/>
                <a:sym typeface="Lato Light"/>
              </a:rPr>
              <a:t>Alerta</a:t>
            </a:r>
            <a:r>
              <a:rPr lang="en-CA" sz="1200" i="1" dirty="0">
                <a:latin typeface="Lato Light"/>
                <a:ea typeface="Lato Light"/>
                <a:cs typeface="Lato Light"/>
                <a:sym typeface="Lato Light"/>
              </a:rPr>
              <a:t> </a:t>
            </a:r>
            <a:r>
              <a:rPr lang="en-CA" sz="1200" i="1" dirty="0" err="1">
                <a:latin typeface="Lato Light"/>
                <a:ea typeface="Lato Light"/>
                <a:cs typeface="Lato Light"/>
                <a:sym typeface="Lato Light"/>
              </a:rPr>
              <a:t>Democrática</a:t>
            </a:r>
            <a:r>
              <a:rPr lang="en-CA" sz="1200" dirty="0">
                <a:latin typeface="Lato Light"/>
                <a:ea typeface="Lato Light"/>
                <a:cs typeface="Lato Light"/>
                <a:sym typeface="Lato Light"/>
              </a:rPr>
              <a:t>: Reflecting on the challenges of democracy in Latin American and collectively developing alternative futures for the continuous development of the region, in partnership with </a:t>
            </a:r>
            <a:r>
              <a:rPr lang="en-CA" sz="1200" i="1" dirty="0">
                <a:latin typeface="Lato Light"/>
                <a:ea typeface="Lato Light"/>
                <a:cs typeface="Lato Light"/>
                <a:sym typeface="Lato Light"/>
              </a:rPr>
              <a:t>the</a:t>
            </a:r>
            <a:r>
              <a:rPr lang="en-CA" sz="1200" dirty="0">
                <a:latin typeface="Lato Light"/>
                <a:ea typeface="Lato Light"/>
                <a:cs typeface="Lato Light"/>
                <a:sym typeface="Lato Light"/>
              </a:rPr>
              <a:t> </a:t>
            </a:r>
            <a:r>
              <a:rPr lang="en-CA" sz="1200" i="1" dirty="0">
                <a:latin typeface="Lato Light"/>
                <a:ea typeface="Lato Light"/>
                <a:cs typeface="Lato Light"/>
                <a:sym typeface="Lato Light"/>
              </a:rPr>
              <a:t>Ford Foundation, Open Society Foundations, </a:t>
            </a:r>
            <a:r>
              <a:rPr lang="en-CA" sz="1200" i="1" dirty="0" err="1">
                <a:latin typeface="Lato Light"/>
                <a:ea typeface="Lato Light"/>
                <a:cs typeface="Lato Light"/>
                <a:sym typeface="Lato Light"/>
              </a:rPr>
              <a:t>Fundação</a:t>
            </a:r>
            <a:r>
              <a:rPr lang="en-CA" sz="1200" i="1" dirty="0">
                <a:latin typeface="Lato Light"/>
                <a:ea typeface="Lato Light"/>
                <a:cs typeface="Lato Light"/>
                <a:sym typeface="Lato Light"/>
              </a:rPr>
              <a:t> </a:t>
            </a:r>
            <a:r>
              <a:rPr lang="en-CA" sz="1200" i="1" dirty="0" err="1">
                <a:latin typeface="Lato Light"/>
                <a:ea typeface="Lato Light"/>
                <a:cs typeface="Lato Light"/>
                <a:sym typeface="Lato Light"/>
              </a:rPr>
              <a:t>Avina</a:t>
            </a:r>
            <a:r>
              <a:rPr lang="en-CA" sz="1200" i="1" dirty="0">
                <a:latin typeface="Lato Light"/>
                <a:ea typeface="Lato Light"/>
                <a:cs typeface="Lato Light"/>
                <a:sym typeface="Lato Light"/>
              </a:rPr>
              <a:t>.</a:t>
            </a:r>
            <a:r>
              <a:rPr lang="en-CA" sz="1200" dirty="0">
                <a:latin typeface="Lato Light"/>
                <a:ea typeface="Lato Light"/>
                <a:cs typeface="Lato Light"/>
                <a:sym typeface="Lato Light"/>
              </a:rPr>
              <a:t> </a:t>
            </a:r>
            <a:endParaRPr dirty="0"/>
          </a:p>
          <a:p>
            <a:pPr marL="0" lvl="0" indent="0" algn="l" rtl="0">
              <a:spcBef>
                <a:spcPts val="0"/>
              </a:spcBef>
              <a:spcAft>
                <a:spcPts val="0"/>
              </a:spcAft>
              <a:buNone/>
            </a:pPr>
            <a:endParaRPr sz="1200" dirty="0">
              <a:latin typeface="Lato Light"/>
              <a:ea typeface="Lato Light"/>
              <a:cs typeface="Lato Light"/>
              <a:sym typeface="Lato Light"/>
            </a:endParaRPr>
          </a:p>
          <a:p>
            <a:pPr marL="0" lvl="0" indent="0" algn="l" rtl="0">
              <a:spcBef>
                <a:spcPts val="0"/>
              </a:spcBef>
              <a:spcAft>
                <a:spcPts val="0"/>
              </a:spcAft>
              <a:buNone/>
            </a:pPr>
            <a:r>
              <a:rPr lang="en-CA" sz="1200" i="1" dirty="0">
                <a:latin typeface="Lato Light"/>
                <a:ea typeface="Lato Light"/>
                <a:cs typeface="Lato Light"/>
                <a:sym typeface="Lato Light"/>
              </a:rPr>
              <a:t>Destiny Ethiopia, Four Scenarios of Possible Futures:</a:t>
            </a:r>
            <a:r>
              <a:rPr lang="en-CA" sz="1200" dirty="0">
                <a:latin typeface="Lato Light"/>
                <a:ea typeface="Lato Light"/>
                <a:cs typeface="Lato Light"/>
                <a:sym typeface="Lato Light"/>
              </a:rPr>
              <a:t> bringing together national leaders to work on possible futures for the country and identify possible paths to take to create a better future for Ethiopians, in partnership with the </a:t>
            </a:r>
            <a:r>
              <a:rPr lang="en-CA" sz="1200" i="1" dirty="0">
                <a:latin typeface="Lato Light"/>
                <a:ea typeface="Lato Light"/>
                <a:cs typeface="Lato Light"/>
                <a:sym typeface="Lato Light"/>
              </a:rPr>
              <a:t>Forum of Federations</a:t>
            </a:r>
            <a:r>
              <a:rPr lang="en-CA" sz="1200" dirty="0">
                <a:latin typeface="Lato Light"/>
                <a:ea typeface="Lato Light"/>
                <a:cs typeface="Lato Light"/>
                <a:sym typeface="Lato Light"/>
              </a:rPr>
              <a:t> in Ethiopia.</a:t>
            </a:r>
            <a:endParaRPr dirty="0"/>
          </a:p>
          <a:p>
            <a:pPr marL="0" lvl="0" indent="0" algn="l" rtl="0">
              <a:spcBef>
                <a:spcPts val="0"/>
              </a:spcBef>
              <a:spcAft>
                <a:spcPts val="0"/>
              </a:spcAft>
              <a:buNone/>
            </a:pPr>
            <a:endParaRPr sz="1200" i="1" dirty="0">
              <a:latin typeface="Lato Light"/>
              <a:ea typeface="Lato Light"/>
              <a:cs typeface="Lato Light"/>
              <a:sym typeface="Lato Light"/>
            </a:endParaRPr>
          </a:p>
          <a:p>
            <a:pPr marL="0" lvl="0" indent="0" algn="l" rtl="0">
              <a:spcBef>
                <a:spcPts val="0"/>
              </a:spcBef>
              <a:spcAft>
                <a:spcPts val="0"/>
              </a:spcAft>
              <a:buNone/>
            </a:pPr>
            <a:r>
              <a:rPr lang="en-CA" sz="1200" i="1" dirty="0">
                <a:latin typeface="Lato Light"/>
                <a:ea typeface="Lato Light"/>
                <a:cs typeface="Lato Light"/>
                <a:sym typeface="Lato Light"/>
              </a:rPr>
              <a:t>Civil Society Scenarios for Brazil</a:t>
            </a:r>
            <a:r>
              <a:rPr lang="en-CA" sz="1200" dirty="0">
                <a:latin typeface="Lato Light"/>
                <a:ea typeface="Lato Light"/>
                <a:cs typeface="Lato Light"/>
                <a:sym typeface="Lato Light"/>
              </a:rPr>
              <a:t>: Inspiring and challenging Brazilian public, private, and civil society stakeholders to reflect and act on the role of civil society in addressing social, cultural, economic, and environmental issues in the country, in partnership with </a:t>
            </a:r>
            <a:r>
              <a:rPr lang="en-CA" sz="1200" i="1" dirty="0">
                <a:latin typeface="Lato Light"/>
                <a:ea typeface="Lato Light"/>
                <a:cs typeface="Lato Light"/>
                <a:sym typeface="Lato Light"/>
              </a:rPr>
              <a:t>D3 Articulation for Democracy, Dialogue, and Rights, General Secretariat of the Presidency of the Republic of Brazil, ABONG, </a:t>
            </a:r>
            <a:r>
              <a:rPr lang="en-CA" sz="1200" i="1" dirty="0" err="1">
                <a:latin typeface="Lato Light"/>
                <a:ea typeface="Lato Light"/>
                <a:cs typeface="Lato Light"/>
                <a:sym typeface="Lato Light"/>
              </a:rPr>
              <a:t>Avina</a:t>
            </a:r>
            <a:r>
              <a:rPr lang="en-CA" sz="1200" i="1" dirty="0">
                <a:latin typeface="Lato Light"/>
                <a:ea typeface="Lato Light"/>
                <a:cs typeface="Lato Light"/>
                <a:sym typeface="Lato Light"/>
              </a:rPr>
              <a:t>, C&amp;A Institute.</a:t>
            </a:r>
            <a:r>
              <a:rPr lang="en-CA" sz="1200" dirty="0">
                <a:latin typeface="Lato Light"/>
                <a:ea typeface="Lato Light"/>
                <a:cs typeface="Lato Light"/>
                <a:sym typeface="Lato Light"/>
              </a:rPr>
              <a:t> </a:t>
            </a:r>
            <a:endParaRPr sz="1200" dirty="0">
              <a:latin typeface="Lato Light"/>
              <a:ea typeface="Lato Light"/>
              <a:cs typeface="Lato Light"/>
              <a:sym typeface="Lato Light"/>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67079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COVID provided an opportunity to pause and reflect on our forward trajectory and the inherent assumptions</a:t>
            </a:r>
          </a:p>
          <a:p>
            <a:r>
              <a:rPr lang="en-US" dirty="0"/>
              <a:t>A series of Community</a:t>
            </a:r>
            <a:r>
              <a:rPr lang="en-US" baseline="0" dirty="0"/>
              <a:t> Conversations, online open houses, were held to check in on the community during this unprecedented time.</a:t>
            </a:r>
            <a:endParaRPr lang="en-US" dirty="0"/>
          </a:p>
          <a:p>
            <a:endParaRPr lang="en-US" dirty="0"/>
          </a:p>
          <a:p>
            <a:r>
              <a:rPr lang="en-US" dirty="0"/>
              <a:t>Out of those meetings, a</a:t>
            </a:r>
            <a:r>
              <a:rPr lang="en-US" baseline="0" dirty="0"/>
              <a:t> group called the Whistler Recovery Working Group was convened to discuss how to respond to and then eventually recover from the pandemic.</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Blind spots uncovered in the COVID working group discussions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could see that Whistler’s success had created some blind spots – Tourism is assumed to continue to grow, community is assumed to remain the same, the natural surroundings will continue to provide critical infrastructure for residents and visitors – trails, shade, wildlife habitat, views, air quality, snow.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were we taking for granted?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asked ourselves what can we not see that we need to consider now while we have time to shift how we work together?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How do we need to think about the future in a more robust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we Build</a:t>
            </a:r>
            <a:r>
              <a:rPr lang="en-US" baseline="0" dirty="0"/>
              <a:t> Back Better – but what does that mean?  What are we aiming for?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B02A71-8EFB-4AB8-8F3F-BBE5848DC0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572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some things about the</a:t>
            </a:r>
            <a:r>
              <a:rPr lang="en-US" baseline="0" dirty="0"/>
              <a:t> future are constant, such as Whistler’s geography, the process to develop the scenarios was the chance to explore what is uncertain about the future, considering both factors within the community and external to the community.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C82A522-3667-2046-81EE-C50C86ABF21B}" type="slidenum">
              <a:rPr lang="en-US" smtClean="0"/>
              <a:t>8</a:t>
            </a:fld>
            <a:endParaRPr lang="en-US"/>
          </a:p>
        </p:txBody>
      </p:sp>
    </p:spTree>
    <p:extLst>
      <p:ext uri="{BB962C8B-B14F-4D97-AF65-F5344CB8AC3E}">
        <p14:creationId xmlns:p14="http://schemas.microsoft.com/office/powerpoint/2010/main" val="394042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Decided to use a transformative scenario</a:t>
            </a:r>
            <a:r>
              <a:rPr lang="en-US" baseline="0" dirty="0"/>
              <a:t> process to explore some key questions.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BE8095-24FF-4C3E-A518-BEA831D00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040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Relevant – Address the most important circumstances and concerns</a:t>
            </a:r>
          </a:p>
          <a:p>
            <a:r>
              <a:rPr lang="en-US" baseline="0" dirty="0"/>
              <a:t>Challenging – Making the invisible visible and questions current mindsets and narratives</a:t>
            </a:r>
          </a:p>
          <a:p>
            <a:r>
              <a:rPr lang="en-US" baseline="0" dirty="0"/>
              <a:t>Plausible – Evidence-based and believable</a:t>
            </a:r>
          </a:p>
          <a:p>
            <a:r>
              <a:rPr lang="en-US" baseline="0" dirty="0"/>
              <a:t>Clear – Distinct, accessible and memorable</a:t>
            </a:r>
          </a:p>
          <a:p>
            <a:endParaRPr lang="en-US" dirty="0"/>
          </a:p>
        </p:txBody>
      </p:sp>
      <p:sp>
        <p:nvSpPr>
          <p:cNvPr id="4" name="Slide Number Placeholder 3"/>
          <p:cNvSpPr>
            <a:spLocks noGrp="1"/>
          </p:cNvSpPr>
          <p:nvPr>
            <p:ph type="sldNum" sz="quarter" idx="10"/>
          </p:nvPr>
        </p:nvSpPr>
        <p:spPr/>
        <p:txBody>
          <a:bodyPr/>
          <a:lstStyle/>
          <a:p>
            <a:fld id="{6C82A522-3667-2046-81EE-C50C86ABF21B}" type="slidenum">
              <a:rPr lang="en-US" smtClean="0"/>
              <a:t>11</a:t>
            </a:fld>
            <a:endParaRPr lang="en-US"/>
          </a:p>
        </p:txBody>
      </p:sp>
    </p:spTree>
    <p:extLst>
      <p:ext uri="{BB962C8B-B14F-4D97-AF65-F5344CB8AC3E}">
        <p14:creationId xmlns:p14="http://schemas.microsoft.com/office/powerpoint/2010/main" val="378141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“Whistler Sessions” Scenarios are stories about what could happen in Whistler’s future, from 2022 to 2050.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intent of the scenarios is to provide a structure and language to help the Whistler community have discussions about the future.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C82A522-3667-2046-81EE-C50C86ABF21B}" type="slidenum">
              <a:rPr lang="en-US" smtClean="0"/>
              <a:t>12</a:t>
            </a:fld>
            <a:endParaRPr lang="en-US"/>
          </a:p>
        </p:txBody>
      </p:sp>
    </p:spTree>
    <p:extLst>
      <p:ext uri="{BB962C8B-B14F-4D97-AF65-F5344CB8AC3E}">
        <p14:creationId xmlns:p14="http://schemas.microsoft.com/office/powerpoint/2010/main" val="153548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Whistler faces uncertain times for which there is no pre-existing roadmap to guide the way. In an uncertain future, scenarios help build shared capacity to talk together about how things could unfold. </a:t>
            </a:r>
          </a:p>
          <a:p>
            <a:endParaRPr lang="en-US" dirty="0"/>
          </a:p>
          <a:p>
            <a:r>
              <a:rPr lang="en-US" dirty="0"/>
              <a:t>Thinking about the future together can help people collaborate to create the future they want. </a:t>
            </a:r>
          </a:p>
          <a:p>
            <a:endParaRPr lang="en-US" dirty="0"/>
          </a:p>
          <a:p>
            <a:r>
              <a:rPr lang="en-US" dirty="0"/>
              <a:t>The scenarios do not aim to predict the future or state a desired vision. </a:t>
            </a:r>
          </a:p>
          <a:p>
            <a:endParaRPr lang="en-US" dirty="0"/>
          </a:p>
          <a:p>
            <a:r>
              <a:rPr lang="en-US" dirty="0"/>
              <a:t>They aim only to provoke new thinking, make opportunities and threats more visible, and enable richer, more useful conversations about what Whistler must do to build the future it wants.</a:t>
            </a: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BE8095-24FF-4C3E-A518-BEA831D00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851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137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1D8BF89-5C18-B53C-F133-3115707903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8650" y="736723"/>
            <a:ext cx="7886700" cy="719338"/>
          </a:xfrm>
        </p:spPr>
        <p:txBody>
          <a:bodyPr/>
          <a:lstStyle>
            <a:lvl1pPr>
              <a:defRPr/>
            </a:lvl1pPr>
          </a:lstStyle>
          <a:p>
            <a:r>
              <a:rPr lang="en-US" dirty="0"/>
              <a:t>Insert Title Here</a:t>
            </a:r>
          </a:p>
        </p:txBody>
      </p:sp>
      <p:sp>
        <p:nvSpPr>
          <p:cNvPr id="3" name="Content Placeholder 2"/>
          <p:cNvSpPr>
            <a:spLocks noGrp="1"/>
          </p:cNvSpPr>
          <p:nvPr>
            <p:ph idx="1" hasCustomPrompt="1"/>
          </p:nvPr>
        </p:nvSpPr>
        <p:spPr>
          <a:xfrm>
            <a:off x="628650" y="1686757"/>
            <a:ext cx="7886700" cy="4490205"/>
          </a:xfrm>
        </p:spPr>
        <p:txBody>
          <a:bodyPr/>
          <a:lstStyle>
            <a:lvl1pPr marL="0" indent="0">
              <a:buNone/>
              <a:defRPr/>
            </a:lvl1pPr>
          </a:lstStyle>
          <a:p>
            <a:pPr lvl="0"/>
            <a:r>
              <a:rPr lang="en-US" dirty="0"/>
              <a:t>Insert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170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E333066D-EBCA-4B7E-29AF-D7815C7874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8650" y="736723"/>
            <a:ext cx="7886700" cy="719338"/>
          </a:xfrm>
        </p:spPr>
        <p:txBody>
          <a:bodyPr/>
          <a:lstStyle>
            <a:lvl1pPr>
              <a:defRPr/>
            </a:lvl1pPr>
          </a:lstStyle>
          <a:p>
            <a:r>
              <a:rPr lang="en-US" dirty="0"/>
              <a:t>Insert Title Here</a:t>
            </a:r>
          </a:p>
        </p:txBody>
      </p:sp>
      <p:sp>
        <p:nvSpPr>
          <p:cNvPr id="3" name="Content Placeholder 2"/>
          <p:cNvSpPr>
            <a:spLocks noGrp="1"/>
          </p:cNvSpPr>
          <p:nvPr>
            <p:ph idx="1" hasCustomPrompt="1"/>
          </p:nvPr>
        </p:nvSpPr>
        <p:spPr>
          <a:xfrm>
            <a:off x="628650" y="1686757"/>
            <a:ext cx="7886700" cy="4490205"/>
          </a:xfrm>
        </p:spPr>
        <p:txBody>
          <a:bodyPr/>
          <a:lstStyle>
            <a:lvl1pPr marL="0" indent="0">
              <a:buNone/>
              <a:defRPr/>
            </a:lvl1pPr>
          </a:lstStyle>
          <a:p>
            <a:pPr lvl="0"/>
            <a:r>
              <a:rPr lang="en-US" dirty="0"/>
              <a:t>Insert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1822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6" name="Picture 5" descr="Text, letter&#10;&#10;Description automatically generated">
            <a:extLst>
              <a:ext uri="{FF2B5EF4-FFF2-40B4-BE49-F238E27FC236}">
                <a16:creationId xmlns:a16="http://schemas.microsoft.com/office/drawing/2014/main" id="{B18928EE-D663-65B2-565C-BB0F7710C3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8650" y="736723"/>
            <a:ext cx="7886700" cy="719338"/>
          </a:xfrm>
        </p:spPr>
        <p:txBody>
          <a:bodyPr/>
          <a:lstStyle>
            <a:lvl1pPr>
              <a:defRPr/>
            </a:lvl1pPr>
          </a:lstStyle>
          <a:p>
            <a:r>
              <a:rPr lang="en-US" dirty="0"/>
              <a:t>Insert Title Here</a:t>
            </a:r>
          </a:p>
        </p:txBody>
      </p:sp>
      <p:sp>
        <p:nvSpPr>
          <p:cNvPr id="3" name="Content Placeholder 2"/>
          <p:cNvSpPr>
            <a:spLocks noGrp="1"/>
          </p:cNvSpPr>
          <p:nvPr>
            <p:ph idx="1" hasCustomPrompt="1"/>
          </p:nvPr>
        </p:nvSpPr>
        <p:spPr>
          <a:xfrm>
            <a:off x="628650" y="1686757"/>
            <a:ext cx="7886700" cy="4490205"/>
          </a:xfrm>
        </p:spPr>
        <p:txBody>
          <a:bodyPr/>
          <a:lstStyle>
            <a:lvl1pPr marL="0" indent="0">
              <a:buNone/>
              <a:defRPr/>
            </a:lvl1pPr>
          </a:lstStyle>
          <a:p>
            <a:pPr lvl="0"/>
            <a:r>
              <a:rPr lang="en-US" dirty="0"/>
              <a:t>Insert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9159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D7BB603A-E36A-443A-378F-FB2B4BD715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8650" y="2709662"/>
            <a:ext cx="7886700" cy="719338"/>
          </a:xfrm>
        </p:spPr>
        <p:txBody>
          <a:bodyPr/>
          <a:lstStyle>
            <a:lvl1pPr>
              <a:defRPr/>
            </a:lvl1pPr>
          </a:lstStyle>
          <a:p>
            <a:r>
              <a:rPr lang="en-US" dirty="0"/>
              <a:t>Insert Title Here</a:t>
            </a:r>
          </a:p>
        </p:txBody>
      </p:sp>
      <p:sp>
        <p:nvSpPr>
          <p:cNvPr id="3" name="Content Placeholder 2"/>
          <p:cNvSpPr>
            <a:spLocks noGrp="1"/>
          </p:cNvSpPr>
          <p:nvPr>
            <p:ph idx="1" hasCustomPrompt="1"/>
          </p:nvPr>
        </p:nvSpPr>
        <p:spPr>
          <a:xfrm>
            <a:off x="628650" y="3586579"/>
            <a:ext cx="7886700" cy="2590383"/>
          </a:xfrm>
        </p:spPr>
        <p:txBody>
          <a:bodyPr/>
          <a:lstStyle>
            <a:lvl1pPr marL="0" indent="0">
              <a:buNone/>
              <a:defRPr/>
            </a:lvl1pPr>
          </a:lstStyle>
          <a:p>
            <a:pPr lvl="0"/>
            <a:r>
              <a:rPr lang="en-US" dirty="0"/>
              <a:t>Insert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7081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579FD41-00DF-7CDC-FAF8-A0BA86F41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8650" y="736723"/>
            <a:ext cx="5310511" cy="719338"/>
          </a:xfrm>
        </p:spPr>
        <p:txBody>
          <a:bodyPr/>
          <a:lstStyle>
            <a:lvl1pPr>
              <a:defRPr/>
            </a:lvl1pPr>
          </a:lstStyle>
          <a:p>
            <a:r>
              <a:rPr lang="en-US" dirty="0"/>
              <a:t>Insert Title Here</a:t>
            </a:r>
          </a:p>
        </p:txBody>
      </p:sp>
      <p:sp>
        <p:nvSpPr>
          <p:cNvPr id="3" name="Content Placeholder 2"/>
          <p:cNvSpPr>
            <a:spLocks noGrp="1"/>
          </p:cNvSpPr>
          <p:nvPr>
            <p:ph idx="1" hasCustomPrompt="1"/>
          </p:nvPr>
        </p:nvSpPr>
        <p:spPr>
          <a:xfrm>
            <a:off x="628650" y="1686757"/>
            <a:ext cx="5310511" cy="4490205"/>
          </a:xfrm>
        </p:spPr>
        <p:txBody>
          <a:bodyPr/>
          <a:lstStyle>
            <a:lvl1pPr marL="0" indent="0">
              <a:buNone/>
              <a:defRPr/>
            </a:lvl1pPr>
          </a:lstStyle>
          <a:p>
            <a:pPr lvl="0"/>
            <a:r>
              <a:rPr lang="en-US" dirty="0"/>
              <a:t>Insert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3260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descr="A picture containing shape&#10;&#10;Description automatically generated">
            <a:extLst>
              <a:ext uri="{FF2B5EF4-FFF2-40B4-BE49-F238E27FC236}">
                <a16:creationId xmlns:a16="http://schemas.microsoft.com/office/drawing/2014/main" id="{5925BA8A-9D40-4D48-F1E8-937BCCCD3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p:txBody>
          <a:bodyPr/>
          <a:lstStyle>
            <a:lvl1pPr>
              <a:defRPr/>
            </a:lvl1pPr>
          </a:lstStyle>
          <a:p>
            <a:r>
              <a:rPr lang="en-US" dirty="0"/>
              <a:t>Insert Title Here</a:t>
            </a:r>
          </a:p>
        </p:txBody>
      </p:sp>
      <p:sp>
        <p:nvSpPr>
          <p:cNvPr id="3" name="Content Placeholder 2"/>
          <p:cNvSpPr>
            <a:spLocks noGrp="1"/>
          </p:cNvSpPr>
          <p:nvPr>
            <p:ph sz="half" idx="1" hasCustomPrompt="1"/>
          </p:nvPr>
        </p:nvSpPr>
        <p:spPr>
          <a:xfrm>
            <a:off x="628650" y="1825625"/>
            <a:ext cx="3886200" cy="4351338"/>
          </a:xfrm>
        </p:spPr>
        <p:txBody>
          <a:bodyPr/>
          <a:lstStyle>
            <a:lvl1pPr marL="0" indent="0">
              <a:buNone/>
              <a:defRPr/>
            </a:lvl1pPr>
          </a:lstStyle>
          <a:p>
            <a:pPr lvl="0"/>
            <a:r>
              <a:rPr lang="en-US" dirty="0"/>
              <a:t>Insert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29150" y="1825625"/>
            <a:ext cx="3886200" cy="4351338"/>
          </a:xfrm>
        </p:spPr>
        <p:txBody>
          <a:bodyPr/>
          <a:lstStyle>
            <a:lvl1pPr marL="0" indent="0">
              <a:buNone/>
              <a:defRPr/>
            </a:lvl1pPr>
          </a:lstStyle>
          <a:p>
            <a:pPr lvl="0"/>
            <a:r>
              <a:rPr lang="en-US" dirty="0"/>
              <a:t>Insert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2020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Text, letter&#10;&#10;Description automatically generated">
            <a:extLst>
              <a:ext uri="{FF2B5EF4-FFF2-40B4-BE49-F238E27FC236}">
                <a16:creationId xmlns:a16="http://schemas.microsoft.com/office/drawing/2014/main" id="{52D77F12-DC14-D7E8-FAFA-3628D8C4D5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5592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picture containing logo&#10;&#10;Description automatically generated">
            <a:extLst>
              <a:ext uri="{FF2B5EF4-FFF2-40B4-BE49-F238E27FC236}">
                <a16:creationId xmlns:a16="http://schemas.microsoft.com/office/drawing/2014/main" id="{92D107F0-3A8B-51D6-685F-147F1042F4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FE7B0609-79DB-DA03-DFF3-E46A3BED43AE}"/>
              </a:ext>
            </a:extLst>
          </p:cNvPr>
          <p:cNvPicPr>
            <a:picLocks noChangeAspect="1"/>
          </p:cNvPicPr>
          <p:nvPr userDrawn="1"/>
        </p:nvPicPr>
        <p:blipFill>
          <a:blip r:embed="rId3"/>
          <a:stretch>
            <a:fillRect/>
          </a:stretch>
        </p:blipFill>
        <p:spPr>
          <a:xfrm>
            <a:off x="104775" y="1833562"/>
            <a:ext cx="2457450" cy="809625"/>
          </a:xfrm>
          <a:prstGeom prst="rect">
            <a:avLst/>
          </a:prstGeom>
        </p:spPr>
      </p:pic>
    </p:spTree>
    <p:extLst>
      <p:ext uri="{BB962C8B-B14F-4D97-AF65-F5344CB8AC3E}">
        <p14:creationId xmlns:p14="http://schemas.microsoft.com/office/powerpoint/2010/main" val="386565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A5B474DF-B414-FAFC-5876-8FEDA99A1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8650" y="736723"/>
            <a:ext cx="7886700" cy="719338"/>
          </a:xfrm>
        </p:spPr>
        <p:txBody>
          <a:bodyPr/>
          <a:lstStyle>
            <a:lvl1pPr>
              <a:defRPr>
                <a:solidFill>
                  <a:srgbClr val="6A1010"/>
                </a:solidFill>
              </a:defRPr>
            </a:lvl1pPr>
          </a:lstStyle>
          <a:p>
            <a:r>
              <a:rPr lang="en-US" dirty="0"/>
              <a:t>Insert Title Here</a:t>
            </a:r>
          </a:p>
        </p:txBody>
      </p:sp>
      <p:sp>
        <p:nvSpPr>
          <p:cNvPr id="3" name="Content Placeholder 2"/>
          <p:cNvSpPr>
            <a:spLocks noGrp="1"/>
          </p:cNvSpPr>
          <p:nvPr>
            <p:ph idx="1" hasCustomPrompt="1"/>
          </p:nvPr>
        </p:nvSpPr>
        <p:spPr>
          <a:xfrm>
            <a:off x="628650" y="1686757"/>
            <a:ext cx="7886700" cy="4490205"/>
          </a:xfrm>
        </p:spPr>
        <p:txBody>
          <a:bodyPr/>
          <a:lstStyle>
            <a:lvl1pPr marL="0" indent="0">
              <a:buNone/>
              <a:defRPr/>
            </a:lvl1pPr>
          </a:lstStyle>
          <a:p>
            <a:pPr lvl="0"/>
            <a:r>
              <a:rPr lang="en-US" dirty="0"/>
              <a:t>Insert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6082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B8D643BF-AB06-4D12-6D3B-3869F1E5F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6F4C5A57-E448-EFB4-820A-42B9926C8F22}"/>
              </a:ext>
            </a:extLst>
          </p:cNvPr>
          <p:cNvPicPr>
            <a:picLocks noChangeAspect="1"/>
          </p:cNvPicPr>
          <p:nvPr userDrawn="1"/>
        </p:nvPicPr>
        <p:blipFill>
          <a:blip r:embed="rId3"/>
          <a:stretch>
            <a:fillRect/>
          </a:stretch>
        </p:blipFill>
        <p:spPr>
          <a:xfrm>
            <a:off x="104775" y="1833562"/>
            <a:ext cx="2457450" cy="809625"/>
          </a:xfrm>
          <a:prstGeom prst="rect">
            <a:avLst/>
          </a:prstGeom>
        </p:spPr>
      </p:pic>
    </p:spTree>
    <p:extLst>
      <p:ext uri="{BB962C8B-B14F-4D97-AF65-F5344CB8AC3E}">
        <p14:creationId xmlns:p14="http://schemas.microsoft.com/office/powerpoint/2010/main" val="3396676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descr="A picture containing logo&#10;&#10;Description automatically generated">
            <a:extLst>
              <a:ext uri="{FF2B5EF4-FFF2-40B4-BE49-F238E27FC236}">
                <a16:creationId xmlns:a16="http://schemas.microsoft.com/office/drawing/2014/main" id="{1BA1B68F-9C0A-8C5E-946E-0B0D1CBEE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3207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pic>
        <p:nvPicPr>
          <p:cNvPr id="6" name="Picture 5" descr="Shape&#10;&#10;Description automatically generated with low confidence">
            <a:extLst>
              <a:ext uri="{FF2B5EF4-FFF2-40B4-BE49-F238E27FC236}">
                <a16:creationId xmlns:a16="http://schemas.microsoft.com/office/drawing/2014/main" id="{726D3437-083E-6B80-C744-8D64A115E6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8650" y="736723"/>
            <a:ext cx="7886700" cy="719338"/>
          </a:xfrm>
        </p:spPr>
        <p:txBody>
          <a:bodyPr/>
          <a:lstStyle>
            <a:lvl1pPr>
              <a:defRPr>
                <a:solidFill>
                  <a:srgbClr val="181A46"/>
                </a:solidFill>
              </a:defRPr>
            </a:lvl1pPr>
          </a:lstStyle>
          <a:p>
            <a:r>
              <a:rPr lang="en-US" dirty="0"/>
              <a:t>Insert Title Here</a:t>
            </a:r>
          </a:p>
        </p:txBody>
      </p:sp>
      <p:sp>
        <p:nvSpPr>
          <p:cNvPr id="3" name="Content Placeholder 2"/>
          <p:cNvSpPr>
            <a:spLocks noGrp="1"/>
          </p:cNvSpPr>
          <p:nvPr>
            <p:ph idx="1" hasCustomPrompt="1"/>
          </p:nvPr>
        </p:nvSpPr>
        <p:spPr>
          <a:xfrm>
            <a:off x="628650" y="1686757"/>
            <a:ext cx="7886700" cy="4490205"/>
          </a:xfrm>
        </p:spPr>
        <p:txBody>
          <a:bodyPr/>
          <a:lstStyle>
            <a:lvl1pPr marL="0" indent="0">
              <a:buNone/>
              <a:defRPr/>
            </a:lvl1pPr>
          </a:lstStyle>
          <a:p>
            <a:pPr lvl="0"/>
            <a:r>
              <a:rPr lang="en-US" dirty="0"/>
              <a:t>Insert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8617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008AEE71-1081-C12D-ABD3-9C9EC6B1C9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9DF16224-0DD8-A765-13D8-C00B31466ACA}"/>
              </a:ext>
            </a:extLst>
          </p:cNvPr>
          <p:cNvPicPr>
            <a:picLocks noChangeAspect="1"/>
          </p:cNvPicPr>
          <p:nvPr userDrawn="1"/>
        </p:nvPicPr>
        <p:blipFill>
          <a:blip r:embed="rId3"/>
          <a:stretch>
            <a:fillRect/>
          </a:stretch>
        </p:blipFill>
        <p:spPr>
          <a:xfrm>
            <a:off x="104775" y="1833562"/>
            <a:ext cx="2457450" cy="809625"/>
          </a:xfrm>
          <a:prstGeom prst="rect">
            <a:avLst/>
          </a:prstGeom>
        </p:spPr>
      </p:pic>
    </p:spTree>
    <p:extLst>
      <p:ext uri="{BB962C8B-B14F-4D97-AF65-F5344CB8AC3E}">
        <p14:creationId xmlns:p14="http://schemas.microsoft.com/office/powerpoint/2010/main" val="41345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F84FBB38-AC49-6E3C-1DAD-48F5C61646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8650" y="736723"/>
            <a:ext cx="7886700" cy="719338"/>
          </a:xfrm>
        </p:spPr>
        <p:txBody>
          <a:bodyPr/>
          <a:lstStyle>
            <a:lvl1pPr>
              <a:defRPr>
                <a:solidFill>
                  <a:srgbClr val="AB822D"/>
                </a:solidFill>
              </a:defRPr>
            </a:lvl1pPr>
          </a:lstStyle>
          <a:p>
            <a:r>
              <a:rPr lang="en-US" dirty="0"/>
              <a:t>Insert Title Here</a:t>
            </a:r>
          </a:p>
        </p:txBody>
      </p:sp>
      <p:sp>
        <p:nvSpPr>
          <p:cNvPr id="3" name="Content Placeholder 2"/>
          <p:cNvSpPr>
            <a:spLocks noGrp="1"/>
          </p:cNvSpPr>
          <p:nvPr>
            <p:ph idx="1" hasCustomPrompt="1"/>
          </p:nvPr>
        </p:nvSpPr>
        <p:spPr>
          <a:xfrm>
            <a:off x="628650" y="1686757"/>
            <a:ext cx="7886700" cy="4490205"/>
          </a:xfrm>
        </p:spPr>
        <p:txBody>
          <a:bodyPr/>
          <a:lstStyle>
            <a:lvl1pPr marL="0" indent="0">
              <a:buNone/>
              <a:defRPr/>
            </a:lvl1pPr>
          </a:lstStyle>
          <a:p>
            <a:pPr lvl="0"/>
            <a:r>
              <a:rPr lang="en-US" dirty="0"/>
              <a:t>Insert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8006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1955A370-AE5B-41BC-D5ED-C8CB84AFCD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9D3CB999-6F62-BAE2-BE0E-39A0BDD4A59D}"/>
              </a:ext>
            </a:extLst>
          </p:cNvPr>
          <p:cNvPicPr>
            <a:picLocks noChangeAspect="1"/>
          </p:cNvPicPr>
          <p:nvPr userDrawn="1"/>
        </p:nvPicPr>
        <p:blipFill>
          <a:blip r:embed="rId3"/>
          <a:stretch>
            <a:fillRect/>
          </a:stretch>
        </p:blipFill>
        <p:spPr>
          <a:xfrm>
            <a:off x="104775" y="1833562"/>
            <a:ext cx="2457450" cy="809625"/>
          </a:xfrm>
          <a:prstGeom prst="rect">
            <a:avLst/>
          </a:prstGeom>
        </p:spPr>
      </p:pic>
    </p:spTree>
    <p:extLst>
      <p:ext uri="{BB962C8B-B14F-4D97-AF65-F5344CB8AC3E}">
        <p14:creationId xmlns:p14="http://schemas.microsoft.com/office/powerpoint/2010/main" val="1955553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6" name="Picture 5" descr="Shape&#10;&#10;Description automatically generated with low confidence">
            <a:extLst>
              <a:ext uri="{FF2B5EF4-FFF2-40B4-BE49-F238E27FC236}">
                <a16:creationId xmlns:a16="http://schemas.microsoft.com/office/drawing/2014/main" id="{A35FADC7-B26E-4AA6-B5CD-5DFD6BC835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8650" y="736723"/>
            <a:ext cx="7886700" cy="719338"/>
          </a:xfrm>
        </p:spPr>
        <p:txBody>
          <a:bodyPr/>
          <a:lstStyle>
            <a:lvl1pPr>
              <a:defRPr>
                <a:solidFill>
                  <a:srgbClr val="1E4422"/>
                </a:solidFill>
              </a:defRPr>
            </a:lvl1pPr>
          </a:lstStyle>
          <a:p>
            <a:r>
              <a:rPr lang="en-US" dirty="0"/>
              <a:t>Insert Title Here</a:t>
            </a:r>
          </a:p>
        </p:txBody>
      </p:sp>
      <p:sp>
        <p:nvSpPr>
          <p:cNvPr id="3" name="Content Placeholder 2"/>
          <p:cNvSpPr>
            <a:spLocks noGrp="1"/>
          </p:cNvSpPr>
          <p:nvPr>
            <p:ph idx="1" hasCustomPrompt="1"/>
          </p:nvPr>
        </p:nvSpPr>
        <p:spPr>
          <a:xfrm>
            <a:off x="628650" y="1686757"/>
            <a:ext cx="7886700" cy="4490205"/>
          </a:xfrm>
        </p:spPr>
        <p:txBody>
          <a:bodyPr/>
          <a:lstStyle>
            <a:lvl1pPr marL="0" indent="0">
              <a:buNone/>
              <a:defRPr/>
            </a:lvl1pPr>
          </a:lstStyle>
          <a:p>
            <a:pPr lvl="0"/>
            <a:r>
              <a:rPr lang="en-US" dirty="0"/>
              <a:t>Insert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2961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FAEBE347-6D82-8D3C-7771-070EDA5C18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457200"/>
            <a:ext cx="4629150" cy="540385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78957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0095C3D-3B1E-0BF3-D7CD-DC8E820078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3888" y="950405"/>
            <a:ext cx="7886700" cy="922631"/>
          </a:xfrm>
        </p:spPr>
        <p:txBody>
          <a:bodyPr anchor="b">
            <a:normAutofit/>
          </a:bodyPr>
          <a:lstStyle>
            <a:lvl1pPr algn="ctr">
              <a:defRPr sz="4800"/>
            </a:lvl1pPr>
          </a:lstStyle>
          <a:p>
            <a:r>
              <a:rPr lang="en-US" dirty="0"/>
              <a:t>CLOSING</a:t>
            </a:r>
          </a:p>
        </p:txBody>
      </p:sp>
      <p:sp>
        <p:nvSpPr>
          <p:cNvPr id="3" name="Text Placeholder 2"/>
          <p:cNvSpPr>
            <a:spLocks noGrp="1"/>
          </p:cNvSpPr>
          <p:nvPr>
            <p:ph type="body" idx="1" hasCustomPrompt="1"/>
          </p:nvPr>
        </p:nvSpPr>
        <p:spPr>
          <a:xfrm>
            <a:off x="623888" y="2086252"/>
            <a:ext cx="7886700" cy="4003399"/>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content</a:t>
            </a:r>
          </a:p>
        </p:txBody>
      </p:sp>
    </p:spTree>
    <p:extLst>
      <p:ext uri="{BB962C8B-B14F-4D97-AF65-F5344CB8AC3E}">
        <p14:creationId xmlns:p14="http://schemas.microsoft.com/office/powerpoint/2010/main" val="1386074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1 Full Page Photo">
  <p:cSld name="01 Full Page Photo">
    <p:spTree>
      <p:nvGrpSpPr>
        <p:cNvPr id="1" name="Shape 13"/>
        <p:cNvGrpSpPr/>
        <p:nvPr/>
      </p:nvGrpSpPr>
      <p:grpSpPr>
        <a:xfrm>
          <a:off x="0" y="0"/>
          <a:ext cx="0" cy="0"/>
          <a:chOff x="0" y="0"/>
          <a:chExt cx="0" cy="0"/>
        </a:xfrm>
      </p:grpSpPr>
      <p:sp>
        <p:nvSpPr>
          <p:cNvPr id="14" name="Google Shape;14;p57"/>
          <p:cNvSpPr>
            <a:spLocks noGrp="1"/>
          </p:cNvSpPr>
          <p:nvPr>
            <p:ph type="pic" idx="2"/>
          </p:nvPr>
        </p:nvSpPr>
        <p:spPr>
          <a:xfrm>
            <a:off x="0" y="0"/>
            <a:ext cx="9144000" cy="6858000"/>
          </a:xfrm>
          <a:prstGeom prst="rect">
            <a:avLst/>
          </a:prstGeom>
          <a:noFill/>
          <a:ln>
            <a:noFill/>
          </a:ln>
        </p:spPr>
      </p:sp>
      <p:sp>
        <p:nvSpPr>
          <p:cNvPr id="15" name="Google Shape;15;p57"/>
          <p:cNvSpPr txBox="1">
            <a:spLocks noGrp="1"/>
          </p:cNvSpPr>
          <p:nvPr>
            <p:ph type="sldNum" idx="12"/>
          </p:nvPr>
        </p:nvSpPr>
        <p:spPr>
          <a:xfrm>
            <a:off x="4419600" y="6275580"/>
            <a:ext cx="2133600" cy="161542"/>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Lato Light"/>
              <a:buNone/>
              <a:defRPr sz="450"/>
            </a:lvl1pPr>
            <a:lvl2pPr marL="0" lvl="1" indent="0" algn="r">
              <a:lnSpc>
                <a:spcPct val="100000"/>
              </a:lnSpc>
              <a:spcBef>
                <a:spcPts val="0"/>
              </a:spcBef>
              <a:spcAft>
                <a:spcPts val="0"/>
              </a:spcAft>
              <a:buClr>
                <a:srgbClr val="000000"/>
              </a:buClr>
              <a:buSzPts val="1200"/>
              <a:buFont typeface="Lato Light"/>
              <a:buNone/>
              <a:defRPr sz="450"/>
            </a:lvl2pPr>
            <a:lvl3pPr marL="0" lvl="2" indent="0" algn="r">
              <a:lnSpc>
                <a:spcPct val="100000"/>
              </a:lnSpc>
              <a:spcBef>
                <a:spcPts val="0"/>
              </a:spcBef>
              <a:spcAft>
                <a:spcPts val="0"/>
              </a:spcAft>
              <a:buClr>
                <a:srgbClr val="000000"/>
              </a:buClr>
              <a:buSzPts val="1200"/>
              <a:buFont typeface="Lato Light"/>
              <a:buNone/>
              <a:defRPr sz="450"/>
            </a:lvl3pPr>
            <a:lvl4pPr marL="0" lvl="3" indent="0" algn="r">
              <a:lnSpc>
                <a:spcPct val="100000"/>
              </a:lnSpc>
              <a:spcBef>
                <a:spcPts val="0"/>
              </a:spcBef>
              <a:spcAft>
                <a:spcPts val="0"/>
              </a:spcAft>
              <a:buClr>
                <a:srgbClr val="000000"/>
              </a:buClr>
              <a:buSzPts val="1200"/>
              <a:buFont typeface="Lato Light"/>
              <a:buNone/>
              <a:defRPr sz="450"/>
            </a:lvl4pPr>
            <a:lvl5pPr marL="0" lvl="4" indent="0" algn="r">
              <a:lnSpc>
                <a:spcPct val="100000"/>
              </a:lnSpc>
              <a:spcBef>
                <a:spcPts val="0"/>
              </a:spcBef>
              <a:spcAft>
                <a:spcPts val="0"/>
              </a:spcAft>
              <a:buClr>
                <a:srgbClr val="000000"/>
              </a:buClr>
              <a:buSzPts val="1200"/>
              <a:buFont typeface="Lato Light"/>
              <a:buNone/>
              <a:defRPr sz="450"/>
            </a:lvl5pPr>
            <a:lvl6pPr marL="0" lvl="5" indent="0" algn="r">
              <a:lnSpc>
                <a:spcPct val="100000"/>
              </a:lnSpc>
              <a:spcBef>
                <a:spcPts val="0"/>
              </a:spcBef>
              <a:spcAft>
                <a:spcPts val="0"/>
              </a:spcAft>
              <a:buClr>
                <a:srgbClr val="000000"/>
              </a:buClr>
              <a:buSzPts val="1200"/>
              <a:buFont typeface="Lato Light"/>
              <a:buNone/>
              <a:defRPr sz="450"/>
            </a:lvl6pPr>
            <a:lvl7pPr marL="0" lvl="6" indent="0" algn="r">
              <a:lnSpc>
                <a:spcPct val="100000"/>
              </a:lnSpc>
              <a:spcBef>
                <a:spcPts val="0"/>
              </a:spcBef>
              <a:spcAft>
                <a:spcPts val="0"/>
              </a:spcAft>
              <a:buClr>
                <a:srgbClr val="000000"/>
              </a:buClr>
              <a:buSzPts val="1200"/>
              <a:buFont typeface="Lato Light"/>
              <a:buNone/>
              <a:defRPr sz="450"/>
            </a:lvl7pPr>
            <a:lvl8pPr marL="0" lvl="7" indent="0" algn="r">
              <a:lnSpc>
                <a:spcPct val="100000"/>
              </a:lnSpc>
              <a:spcBef>
                <a:spcPts val="0"/>
              </a:spcBef>
              <a:spcAft>
                <a:spcPts val="0"/>
              </a:spcAft>
              <a:buClr>
                <a:srgbClr val="000000"/>
              </a:buClr>
              <a:buSzPts val="1200"/>
              <a:buFont typeface="Lato Light"/>
              <a:buNone/>
              <a:defRPr sz="450"/>
            </a:lvl8pPr>
            <a:lvl9pPr marL="0" lvl="8" indent="0" algn="r">
              <a:lnSpc>
                <a:spcPct val="100000"/>
              </a:lnSpc>
              <a:spcBef>
                <a:spcPts val="0"/>
              </a:spcBef>
              <a:spcAft>
                <a:spcPts val="0"/>
              </a:spcAft>
              <a:buClr>
                <a:srgbClr val="000000"/>
              </a:buClr>
              <a:buSzPts val="1200"/>
              <a:buFont typeface="Lato Light"/>
              <a:buNone/>
              <a:defRPr sz="450"/>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4224397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09">
  <p:cSld name="2_09">
    <p:spTree>
      <p:nvGrpSpPr>
        <p:cNvPr id="1" name="Shape 16"/>
        <p:cNvGrpSpPr/>
        <p:nvPr/>
      </p:nvGrpSpPr>
      <p:grpSpPr>
        <a:xfrm>
          <a:off x="0" y="0"/>
          <a:ext cx="0" cy="0"/>
          <a:chOff x="0" y="0"/>
          <a:chExt cx="0" cy="0"/>
        </a:xfrm>
      </p:grpSpPr>
      <p:sp>
        <p:nvSpPr>
          <p:cNvPr id="17" name="Google Shape;17;p58"/>
          <p:cNvSpPr>
            <a:spLocks noGrp="1"/>
          </p:cNvSpPr>
          <p:nvPr>
            <p:ph type="pic" idx="2"/>
          </p:nvPr>
        </p:nvSpPr>
        <p:spPr>
          <a:xfrm>
            <a:off x="3637035" y="791028"/>
            <a:ext cx="3534966" cy="5275944"/>
          </a:xfrm>
          <a:prstGeom prst="rect">
            <a:avLst/>
          </a:prstGeom>
          <a:noFill/>
          <a:ln>
            <a:noFill/>
          </a:ln>
        </p:spPr>
      </p:sp>
      <p:grpSp>
        <p:nvGrpSpPr>
          <p:cNvPr id="18" name="Google Shape;18;p58"/>
          <p:cNvGrpSpPr/>
          <p:nvPr/>
        </p:nvGrpSpPr>
        <p:grpSpPr>
          <a:xfrm>
            <a:off x="7257047" y="791029"/>
            <a:ext cx="1886954" cy="5275264"/>
            <a:chOff x="-1" y="-1"/>
            <a:chExt cx="5031875" cy="10550527"/>
          </a:xfrm>
        </p:grpSpPr>
        <p:sp>
          <p:nvSpPr>
            <p:cNvPr id="19" name="Google Shape;19;p58"/>
            <p:cNvSpPr/>
            <p:nvPr/>
          </p:nvSpPr>
          <p:spPr>
            <a:xfrm>
              <a:off x="0" y="0"/>
              <a:ext cx="5031874" cy="10550526"/>
            </a:xfrm>
            <a:prstGeom prst="rect">
              <a:avLst/>
            </a:prstGeom>
            <a:solidFill>
              <a:srgbClr val="BFBFB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Lato Light"/>
                <a:buNone/>
              </a:pPr>
              <a:endParaRPr sz="675" b="0" i="0" u="none" strike="noStrike" cap="none">
                <a:solidFill>
                  <a:srgbClr val="000000"/>
                </a:solidFill>
                <a:latin typeface="Lato Light"/>
                <a:ea typeface="Lato Light"/>
                <a:cs typeface="Lato Light"/>
                <a:sym typeface="Lato Light"/>
              </a:endParaRPr>
            </a:p>
          </p:txBody>
        </p:sp>
        <p:pic>
          <p:nvPicPr>
            <p:cNvPr id="20" name="Google Shape;20;p58" descr="image1.png"/>
            <p:cNvPicPr preferRelativeResize="0"/>
            <p:nvPr/>
          </p:nvPicPr>
          <p:blipFill rotWithShape="1">
            <a:blip r:embed="rId2">
              <a:alphaModFix/>
            </a:blip>
            <a:srcRect l="19047" r="25922" b="23078"/>
            <a:stretch/>
          </p:blipFill>
          <p:spPr>
            <a:xfrm>
              <a:off x="-1" y="-1"/>
              <a:ext cx="5031875" cy="10550527"/>
            </a:xfrm>
            <a:prstGeom prst="rect">
              <a:avLst/>
            </a:prstGeom>
            <a:noFill/>
            <a:ln>
              <a:noFill/>
            </a:ln>
          </p:spPr>
        </p:pic>
      </p:grpSp>
      <p:sp>
        <p:nvSpPr>
          <p:cNvPr id="21" name="Google Shape;21;p58"/>
          <p:cNvSpPr txBox="1">
            <a:spLocks noGrp="1"/>
          </p:cNvSpPr>
          <p:nvPr>
            <p:ph type="body" idx="1"/>
          </p:nvPr>
        </p:nvSpPr>
        <p:spPr>
          <a:xfrm>
            <a:off x="491942" y="1744253"/>
            <a:ext cx="2354461" cy="1277144"/>
          </a:xfrm>
          <a:prstGeom prst="rect">
            <a:avLst/>
          </a:prstGeom>
          <a:noFill/>
          <a:ln>
            <a:noFill/>
          </a:ln>
        </p:spPr>
        <p:txBody>
          <a:bodyPr spcFirstLastPara="1" wrap="square" lIns="45700" tIns="45700" rIns="45700" bIns="45700" anchor="b" anchorCtr="0">
            <a:normAutofit/>
          </a:bodyPr>
          <a:lstStyle>
            <a:lvl1pPr marL="171450" lvl="0" indent="-85725" algn="l">
              <a:lnSpc>
                <a:spcPct val="90000"/>
              </a:lnSpc>
              <a:spcBef>
                <a:spcPts val="750"/>
              </a:spcBef>
              <a:spcAft>
                <a:spcPts val="0"/>
              </a:spcAft>
              <a:buClr>
                <a:srgbClr val="000000"/>
              </a:buClr>
              <a:buSzPts val="8000"/>
              <a:buFont typeface="Lato"/>
              <a:buNone/>
              <a:defRPr sz="3000" b="1" cap="none">
                <a:latin typeface="Lato"/>
                <a:ea typeface="Lato"/>
                <a:cs typeface="Lato"/>
                <a:sym typeface="Lato"/>
              </a:defRPr>
            </a:lvl1pPr>
            <a:lvl2pPr marL="342900" lvl="1" indent="-85725" algn="l">
              <a:lnSpc>
                <a:spcPct val="90000"/>
              </a:lnSpc>
              <a:spcBef>
                <a:spcPts val="750"/>
              </a:spcBef>
              <a:spcAft>
                <a:spcPts val="0"/>
              </a:spcAft>
              <a:buClr>
                <a:srgbClr val="000000"/>
              </a:buClr>
              <a:buSzPts val="8000"/>
              <a:buFont typeface="Lato"/>
              <a:buNone/>
              <a:defRPr sz="3000" b="1" cap="none">
                <a:latin typeface="Lato"/>
                <a:ea typeface="Lato"/>
                <a:cs typeface="Lato"/>
                <a:sym typeface="Lato"/>
              </a:defRPr>
            </a:lvl2pPr>
            <a:lvl3pPr marL="514350" lvl="2" indent="-85725" algn="l">
              <a:lnSpc>
                <a:spcPct val="90000"/>
              </a:lnSpc>
              <a:spcBef>
                <a:spcPts val="750"/>
              </a:spcBef>
              <a:spcAft>
                <a:spcPts val="0"/>
              </a:spcAft>
              <a:buClr>
                <a:srgbClr val="000000"/>
              </a:buClr>
              <a:buSzPts val="8000"/>
              <a:buFont typeface="Lato"/>
              <a:buNone/>
              <a:defRPr sz="3000" b="1" cap="none">
                <a:latin typeface="Lato"/>
                <a:ea typeface="Lato"/>
                <a:cs typeface="Lato"/>
                <a:sym typeface="Lato"/>
              </a:defRPr>
            </a:lvl3pPr>
            <a:lvl4pPr marL="685800" lvl="3" indent="-85725" algn="l">
              <a:lnSpc>
                <a:spcPct val="90000"/>
              </a:lnSpc>
              <a:spcBef>
                <a:spcPts val="750"/>
              </a:spcBef>
              <a:spcAft>
                <a:spcPts val="0"/>
              </a:spcAft>
              <a:buClr>
                <a:srgbClr val="000000"/>
              </a:buClr>
              <a:buSzPts val="8000"/>
              <a:buFont typeface="Lato"/>
              <a:buNone/>
              <a:defRPr sz="3000" b="1" cap="none">
                <a:latin typeface="Lato"/>
                <a:ea typeface="Lato"/>
                <a:cs typeface="Lato"/>
                <a:sym typeface="Lato"/>
              </a:defRPr>
            </a:lvl4pPr>
            <a:lvl5pPr marL="857250" lvl="4" indent="-85725" algn="l">
              <a:lnSpc>
                <a:spcPct val="90000"/>
              </a:lnSpc>
              <a:spcBef>
                <a:spcPts val="750"/>
              </a:spcBef>
              <a:spcAft>
                <a:spcPts val="0"/>
              </a:spcAft>
              <a:buClr>
                <a:srgbClr val="000000"/>
              </a:buClr>
              <a:buSzPts val="8000"/>
              <a:buFont typeface="Lato"/>
              <a:buNone/>
              <a:defRPr sz="3000" b="1" cap="none">
                <a:latin typeface="Lato"/>
                <a:ea typeface="Lato"/>
                <a:cs typeface="Lato"/>
                <a:sym typeface="Lato"/>
              </a:defRPr>
            </a:lvl5pPr>
            <a:lvl6pPr marL="1028700" lvl="5" indent="-128588" algn="l">
              <a:lnSpc>
                <a:spcPct val="90000"/>
              </a:lnSpc>
              <a:spcBef>
                <a:spcPts val="750"/>
              </a:spcBef>
              <a:spcAft>
                <a:spcPts val="0"/>
              </a:spcAft>
              <a:buClr>
                <a:srgbClr val="000000"/>
              </a:buClr>
              <a:buSzPts val="1800"/>
              <a:buChar char="•"/>
              <a:defRPr/>
            </a:lvl6pPr>
            <a:lvl7pPr marL="1200150" lvl="6" indent="-128588" algn="l">
              <a:lnSpc>
                <a:spcPct val="90000"/>
              </a:lnSpc>
              <a:spcBef>
                <a:spcPts val="750"/>
              </a:spcBef>
              <a:spcAft>
                <a:spcPts val="0"/>
              </a:spcAft>
              <a:buClr>
                <a:srgbClr val="000000"/>
              </a:buClr>
              <a:buSzPts val="1800"/>
              <a:buChar char="•"/>
              <a:defRPr/>
            </a:lvl7pPr>
            <a:lvl8pPr marL="1371600" lvl="7" indent="-128588" algn="l">
              <a:lnSpc>
                <a:spcPct val="90000"/>
              </a:lnSpc>
              <a:spcBef>
                <a:spcPts val="750"/>
              </a:spcBef>
              <a:spcAft>
                <a:spcPts val="0"/>
              </a:spcAft>
              <a:buClr>
                <a:srgbClr val="000000"/>
              </a:buClr>
              <a:buSzPts val="1800"/>
              <a:buChar char="•"/>
              <a:defRPr/>
            </a:lvl8pPr>
            <a:lvl9pPr marL="1543050" lvl="8" indent="-128588" algn="l">
              <a:lnSpc>
                <a:spcPct val="90000"/>
              </a:lnSpc>
              <a:spcBef>
                <a:spcPts val="750"/>
              </a:spcBef>
              <a:spcAft>
                <a:spcPts val="0"/>
              </a:spcAft>
              <a:buClr>
                <a:srgbClr val="000000"/>
              </a:buClr>
              <a:buSzPts val="1800"/>
              <a:buChar char="•"/>
              <a:defRPr/>
            </a:lvl9pPr>
          </a:lstStyle>
          <a:p>
            <a:endParaRPr/>
          </a:p>
        </p:txBody>
      </p:sp>
      <p:sp>
        <p:nvSpPr>
          <p:cNvPr id="22" name="Google Shape;22;p58"/>
          <p:cNvSpPr txBox="1">
            <a:spLocks noGrp="1"/>
          </p:cNvSpPr>
          <p:nvPr>
            <p:ph type="body" idx="3"/>
          </p:nvPr>
        </p:nvSpPr>
        <p:spPr>
          <a:xfrm>
            <a:off x="491942" y="3284970"/>
            <a:ext cx="2750022" cy="2767807"/>
          </a:xfrm>
          <a:prstGeom prst="rect">
            <a:avLst/>
          </a:prstGeom>
          <a:noFill/>
          <a:ln>
            <a:noFill/>
          </a:ln>
        </p:spPr>
        <p:txBody>
          <a:bodyPr spcFirstLastPara="1" wrap="square" lIns="45700" tIns="45700" rIns="45700" bIns="45700" anchor="t" anchorCtr="0">
            <a:normAutofit/>
          </a:bodyPr>
          <a:lstStyle>
            <a:lvl1pPr marL="171450" lvl="0" indent="-85725" algn="l">
              <a:lnSpc>
                <a:spcPct val="130000"/>
              </a:lnSpc>
              <a:spcBef>
                <a:spcPts val="750"/>
              </a:spcBef>
              <a:spcAft>
                <a:spcPts val="0"/>
              </a:spcAft>
              <a:buClr>
                <a:srgbClr val="262626"/>
              </a:buClr>
              <a:buSzPts val="3000"/>
              <a:buFont typeface="Lato Light"/>
              <a:buNone/>
              <a:defRPr sz="1125">
                <a:solidFill>
                  <a:srgbClr val="262626"/>
                </a:solidFill>
                <a:latin typeface="Lato Light"/>
                <a:ea typeface="Lato Light"/>
                <a:cs typeface="Lato Light"/>
                <a:sym typeface="Lato Light"/>
              </a:defRPr>
            </a:lvl1pPr>
            <a:lvl2pPr marL="342900" lvl="1" indent="-128588" algn="l">
              <a:lnSpc>
                <a:spcPct val="90000"/>
              </a:lnSpc>
              <a:spcBef>
                <a:spcPts val="750"/>
              </a:spcBef>
              <a:spcAft>
                <a:spcPts val="0"/>
              </a:spcAft>
              <a:buClr>
                <a:srgbClr val="000000"/>
              </a:buClr>
              <a:buSzPts val="1800"/>
              <a:buChar char="•"/>
              <a:defRPr/>
            </a:lvl2pPr>
            <a:lvl3pPr marL="514350" lvl="2" indent="-128588" algn="l">
              <a:lnSpc>
                <a:spcPct val="90000"/>
              </a:lnSpc>
              <a:spcBef>
                <a:spcPts val="750"/>
              </a:spcBef>
              <a:spcAft>
                <a:spcPts val="0"/>
              </a:spcAft>
              <a:buClr>
                <a:srgbClr val="000000"/>
              </a:buClr>
              <a:buSzPts val="1800"/>
              <a:buChar char="•"/>
              <a:defRPr/>
            </a:lvl3pPr>
            <a:lvl4pPr marL="685800" lvl="3" indent="-128588" algn="l">
              <a:lnSpc>
                <a:spcPct val="90000"/>
              </a:lnSpc>
              <a:spcBef>
                <a:spcPts val="750"/>
              </a:spcBef>
              <a:spcAft>
                <a:spcPts val="0"/>
              </a:spcAft>
              <a:buClr>
                <a:srgbClr val="000000"/>
              </a:buClr>
              <a:buSzPts val="1800"/>
              <a:buChar char="•"/>
              <a:defRPr/>
            </a:lvl4pPr>
            <a:lvl5pPr marL="857250" lvl="4" indent="-128588" algn="l">
              <a:lnSpc>
                <a:spcPct val="90000"/>
              </a:lnSpc>
              <a:spcBef>
                <a:spcPts val="750"/>
              </a:spcBef>
              <a:spcAft>
                <a:spcPts val="0"/>
              </a:spcAft>
              <a:buClr>
                <a:srgbClr val="000000"/>
              </a:buClr>
              <a:buSzPts val="1800"/>
              <a:buChar char="•"/>
              <a:defRPr/>
            </a:lvl5pPr>
            <a:lvl6pPr marL="1028700" lvl="5" indent="-128588" algn="l">
              <a:lnSpc>
                <a:spcPct val="90000"/>
              </a:lnSpc>
              <a:spcBef>
                <a:spcPts val="750"/>
              </a:spcBef>
              <a:spcAft>
                <a:spcPts val="0"/>
              </a:spcAft>
              <a:buClr>
                <a:srgbClr val="000000"/>
              </a:buClr>
              <a:buSzPts val="1800"/>
              <a:buChar char="•"/>
              <a:defRPr/>
            </a:lvl6pPr>
            <a:lvl7pPr marL="1200150" lvl="6" indent="-128588" algn="l">
              <a:lnSpc>
                <a:spcPct val="90000"/>
              </a:lnSpc>
              <a:spcBef>
                <a:spcPts val="750"/>
              </a:spcBef>
              <a:spcAft>
                <a:spcPts val="0"/>
              </a:spcAft>
              <a:buClr>
                <a:srgbClr val="000000"/>
              </a:buClr>
              <a:buSzPts val="1800"/>
              <a:buChar char="•"/>
              <a:defRPr/>
            </a:lvl7pPr>
            <a:lvl8pPr marL="1371600" lvl="7" indent="-128588" algn="l">
              <a:lnSpc>
                <a:spcPct val="90000"/>
              </a:lnSpc>
              <a:spcBef>
                <a:spcPts val="750"/>
              </a:spcBef>
              <a:spcAft>
                <a:spcPts val="0"/>
              </a:spcAft>
              <a:buClr>
                <a:srgbClr val="000000"/>
              </a:buClr>
              <a:buSzPts val="1800"/>
              <a:buChar char="•"/>
              <a:defRPr/>
            </a:lvl8pPr>
            <a:lvl9pPr marL="1543050" lvl="8" indent="-128588" algn="l">
              <a:lnSpc>
                <a:spcPct val="90000"/>
              </a:lnSpc>
              <a:spcBef>
                <a:spcPts val="750"/>
              </a:spcBef>
              <a:spcAft>
                <a:spcPts val="0"/>
              </a:spcAft>
              <a:buClr>
                <a:srgbClr val="000000"/>
              </a:buClr>
              <a:buSzPts val="1800"/>
              <a:buChar char="•"/>
              <a:defRPr/>
            </a:lvl9pPr>
          </a:lstStyle>
          <a:p>
            <a:endParaRPr/>
          </a:p>
        </p:txBody>
      </p:sp>
      <p:sp>
        <p:nvSpPr>
          <p:cNvPr id="23" name="Google Shape;23;p58"/>
          <p:cNvSpPr txBox="1"/>
          <p:nvPr/>
        </p:nvSpPr>
        <p:spPr>
          <a:xfrm>
            <a:off x="509086" y="664975"/>
            <a:ext cx="2137769" cy="126944"/>
          </a:xfrm>
          <a:prstGeom prst="rect">
            <a:avLst/>
          </a:prstGeom>
          <a:noFill/>
          <a:ln>
            <a:noFill/>
          </a:ln>
        </p:spPr>
        <p:txBody>
          <a:bodyPr spcFirstLastPara="1" wrap="square" lIns="17138" tIns="17138" rIns="17138" bIns="17138" anchor="t" anchorCtr="0">
            <a:spAutoFit/>
          </a:bodyPr>
          <a:lstStyle/>
          <a:p>
            <a:pPr marL="0" marR="0" lvl="0" indent="0" algn="l" rtl="0">
              <a:lnSpc>
                <a:spcPct val="100000"/>
              </a:lnSpc>
              <a:spcBef>
                <a:spcPts val="0"/>
              </a:spcBef>
              <a:spcAft>
                <a:spcPts val="0"/>
              </a:spcAft>
              <a:buClr>
                <a:srgbClr val="917A68"/>
              </a:buClr>
              <a:buSzPts val="1600"/>
              <a:buFont typeface="Montserrat SemiBold"/>
              <a:buNone/>
            </a:pPr>
            <a:r>
              <a:rPr lang="en-CA" sz="600" b="0" i="0" u="none" strike="noStrike" cap="none">
                <a:solidFill>
                  <a:srgbClr val="917A68"/>
                </a:solidFill>
                <a:latin typeface="Montserrat SemiBold"/>
                <a:ea typeface="Montserrat SemiBold"/>
                <a:cs typeface="Montserrat SemiBold"/>
                <a:sym typeface="Montserrat SemiBold"/>
              </a:rPr>
              <a:t>REOS PARTNERS</a:t>
            </a:r>
            <a:endParaRPr sz="675"/>
          </a:p>
        </p:txBody>
      </p:sp>
      <p:sp>
        <p:nvSpPr>
          <p:cNvPr id="24" name="Google Shape;24;p58"/>
          <p:cNvSpPr txBox="1">
            <a:spLocks noGrp="1"/>
          </p:cNvSpPr>
          <p:nvPr>
            <p:ph type="body" idx="4"/>
          </p:nvPr>
        </p:nvSpPr>
        <p:spPr>
          <a:xfrm>
            <a:off x="7256859" y="1896269"/>
            <a:ext cx="1887141" cy="1532732"/>
          </a:xfrm>
          <a:prstGeom prst="rect">
            <a:avLst/>
          </a:prstGeom>
          <a:noFill/>
          <a:ln>
            <a:noFill/>
          </a:ln>
        </p:spPr>
        <p:txBody>
          <a:bodyPr spcFirstLastPara="1" wrap="square" lIns="45700" tIns="45700" rIns="45700" bIns="45700" anchor="t" anchorCtr="0">
            <a:normAutofit/>
          </a:bodyPr>
          <a:lstStyle>
            <a:lvl1pPr marL="171450" lvl="0" indent="-85725" algn="ctr">
              <a:lnSpc>
                <a:spcPct val="130000"/>
              </a:lnSpc>
              <a:spcBef>
                <a:spcPts val="750"/>
              </a:spcBef>
              <a:spcAft>
                <a:spcPts val="0"/>
              </a:spcAft>
              <a:buClr>
                <a:srgbClr val="262626"/>
              </a:buClr>
              <a:buSzPts val="3000"/>
              <a:buFont typeface="Lato"/>
              <a:buNone/>
              <a:defRPr sz="1125" b="1">
                <a:solidFill>
                  <a:srgbClr val="262626"/>
                </a:solidFill>
                <a:latin typeface="Lato"/>
                <a:ea typeface="Lato"/>
                <a:cs typeface="Lato"/>
                <a:sym typeface="Lato"/>
              </a:defRPr>
            </a:lvl1pPr>
            <a:lvl2pPr marL="342900" lvl="1" indent="-128588" algn="l">
              <a:lnSpc>
                <a:spcPct val="90000"/>
              </a:lnSpc>
              <a:spcBef>
                <a:spcPts val="750"/>
              </a:spcBef>
              <a:spcAft>
                <a:spcPts val="0"/>
              </a:spcAft>
              <a:buClr>
                <a:srgbClr val="000000"/>
              </a:buClr>
              <a:buSzPts val="1800"/>
              <a:buChar char="•"/>
              <a:defRPr/>
            </a:lvl2pPr>
            <a:lvl3pPr marL="514350" lvl="2" indent="-128588" algn="l">
              <a:lnSpc>
                <a:spcPct val="90000"/>
              </a:lnSpc>
              <a:spcBef>
                <a:spcPts val="750"/>
              </a:spcBef>
              <a:spcAft>
                <a:spcPts val="0"/>
              </a:spcAft>
              <a:buClr>
                <a:srgbClr val="000000"/>
              </a:buClr>
              <a:buSzPts val="1800"/>
              <a:buChar char="•"/>
              <a:defRPr/>
            </a:lvl3pPr>
            <a:lvl4pPr marL="685800" lvl="3" indent="-128588" algn="l">
              <a:lnSpc>
                <a:spcPct val="90000"/>
              </a:lnSpc>
              <a:spcBef>
                <a:spcPts val="750"/>
              </a:spcBef>
              <a:spcAft>
                <a:spcPts val="0"/>
              </a:spcAft>
              <a:buClr>
                <a:srgbClr val="000000"/>
              </a:buClr>
              <a:buSzPts val="1800"/>
              <a:buChar char="•"/>
              <a:defRPr/>
            </a:lvl4pPr>
            <a:lvl5pPr marL="857250" lvl="4" indent="-128588" algn="l">
              <a:lnSpc>
                <a:spcPct val="90000"/>
              </a:lnSpc>
              <a:spcBef>
                <a:spcPts val="750"/>
              </a:spcBef>
              <a:spcAft>
                <a:spcPts val="0"/>
              </a:spcAft>
              <a:buClr>
                <a:srgbClr val="000000"/>
              </a:buClr>
              <a:buSzPts val="1800"/>
              <a:buChar char="•"/>
              <a:defRPr/>
            </a:lvl5pPr>
            <a:lvl6pPr marL="1028700" lvl="5" indent="-128588" algn="l">
              <a:lnSpc>
                <a:spcPct val="90000"/>
              </a:lnSpc>
              <a:spcBef>
                <a:spcPts val="750"/>
              </a:spcBef>
              <a:spcAft>
                <a:spcPts val="0"/>
              </a:spcAft>
              <a:buClr>
                <a:srgbClr val="000000"/>
              </a:buClr>
              <a:buSzPts val="1800"/>
              <a:buChar char="•"/>
              <a:defRPr/>
            </a:lvl6pPr>
            <a:lvl7pPr marL="1200150" lvl="6" indent="-128588" algn="l">
              <a:lnSpc>
                <a:spcPct val="90000"/>
              </a:lnSpc>
              <a:spcBef>
                <a:spcPts val="750"/>
              </a:spcBef>
              <a:spcAft>
                <a:spcPts val="0"/>
              </a:spcAft>
              <a:buClr>
                <a:srgbClr val="000000"/>
              </a:buClr>
              <a:buSzPts val="1800"/>
              <a:buChar char="•"/>
              <a:defRPr/>
            </a:lvl7pPr>
            <a:lvl8pPr marL="1371600" lvl="7" indent="-128588" algn="l">
              <a:lnSpc>
                <a:spcPct val="90000"/>
              </a:lnSpc>
              <a:spcBef>
                <a:spcPts val="750"/>
              </a:spcBef>
              <a:spcAft>
                <a:spcPts val="0"/>
              </a:spcAft>
              <a:buClr>
                <a:srgbClr val="000000"/>
              </a:buClr>
              <a:buSzPts val="1800"/>
              <a:buChar char="•"/>
              <a:defRPr/>
            </a:lvl8pPr>
            <a:lvl9pPr marL="1543050" lvl="8" indent="-128588" algn="l">
              <a:lnSpc>
                <a:spcPct val="90000"/>
              </a:lnSpc>
              <a:spcBef>
                <a:spcPts val="750"/>
              </a:spcBef>
              <a:spcAft>
                <a:spcPts val="0"/>
              </a:spcAft>
              <a:buClr>
                <a:srgbClr val="000000"/>
              </a:buClr>
              <a:buSzPts val="1800"/>
              <a:buChar char="•"/>
              <a:defRPr/>
            </a:lvl9pPr>
          </a:lstStyle>
          <a:p>
            <a:endParaRPr/>
          </a:p>
        </p:txBody>
      </p:sp>
      <p:sp>
        <p:nvSpPr>
          <p:cNvPr id="25" name="Google Shape;25;p58"/>
          <p:cNvSpPr txBox="1">
            <a:spLocks noGrp="1"/>
          </p:cNvSpPr>
          <p:nvPr>
            <p:ph type="body" idx="5"/>
          </p:nvPr>
        </p:nvSpPr>
        <p:spPr>
          <a:xfrm>
            <a:off x="7256859" y="4360366"/>
            <a:ext cx="1887141" cy="1532732"/>
          </a:xfrm>
          <a:prstGeom prst="rect">
            <a:avLst/>
          </a:prstGeom>
          <a:noFill/>
          <a:ln>
            <a:noFill/>
          </a:ln>
        </p:spPr>
        <p:txBody>
          <a:bodyPr spcFirstLastPara="1" wrap="square" lIns="45700" tIns="45700" rIns="45700" bIns="45700" anchor="t" anchorCtr="0">
            <a:normAutofit/>
          </a:bodyPr>
          <a:lstStyle>
            <a:lvl1pPr marL="171450" lvl="0" indent="-85725" algn="ctr">
              <a:lnSpc>
                <a:spcPct val="130000"/>
              </a:lnSpc>
              <a:spcBef>
                <a:spcPts val="750"/>
              </a:spcBef>
              <a:spcAft>
                <a:spcPts val="0"/>
              </a:spcAft>
              <a:buClr>
                <a:srgbClr val="262626"/>
              </a:buClr>
              <a:buSzPts val="3000"/>
              <a:buFont typeface="Lato"/>
              <a:buNone/>
              <a:defRPr sz="1125" b="1">
                <a:solidFill>
                  <a:srgbClr val="262626"/>
                </a:solidFill>
                <a:latin typeface="Lato"/>
                <a:ea typeface="Lato"/>
                <a:cs typeface="Lato"/>
                <a:sym typeface="Lato"/>
              </a:defRPr>
            </a:lvl1pPr>
            <a:lvl2pPr marL="342900" lvl="1" indent="-128588" algn="l">
              <a:lnSpc>
                <a:spcPct val="90000"/>
              </a:lnSpc>
              <a:spcBef>
                <a:spcPts val="750"/>
              </a:spcBef>
              <a:spcAft>
                <a:spcPts val="0"/>
              </a:spcAft>
              <a:buClr>
                <a:srgbClr val="000000"/>
              </a:buClr>
              <a:buSzPts val="1800"/>
              <a:buChar char="•"/>
              <a:defRPr/>
            </a:lvl2pPr>
            <a:lvl3pPr marL="514350" lvl="2" indent="-128588" algn="l">
              <a:lnSpc>
                <a:spcPct val="90000"/>
              </a:lnSpc>
              <a:spcBef>
                <a:spcPts val="750"/>
              </a:spcBef>
              <a:spcAft>
                <a:spcPts val="0"/>
              </a:spcAft>
              <a:buClr>
                <a:srgbClr val="000000"/>
              </a:buClr>
              <a:buSzPts val="1800"/>
              <a:buChar char="•"/>
              <a:defRPr/>
            </a:lvl3pPr>
            <a:lvl4pPr marL="685800" lvl="3" indent="-128588" algn="l">
              <a:lnSpc>
                <a:spcPct val="90000"/>
              </a:lnSpc>
              <a:spcBef>
                <a:spcPts val="750"/>
              </a:spcBef>
              <a:spcAft>
                <a:spcPts val="0"/>
              </a:spcAft>
              <a:buClr>
                <a:srgbClr val="000000"/>
              </a:buClr>
              <a:buSzPts val="1800"/>
              <a:buChar char="•"/>
              <a:defRPr/>
            </a:lvl4pPr>
            <a:lvl5pPr marL="857250" lvl="4" indent="-128588" algn="l">
              <a:lnSpc>
                <a:spcPct val="90000"/>
              </a:lnSpc>
              <a:spcBef>
                <a:spcPts val="750"/>
              </a:spcBef>
              <a:spcAft>
                <a:spcPts val="0"/>
              </a:spcAft>
              <a:buClr>
                <a:srgbClr val="000000"/>
              </a:buClr>
              <a:buSzPts val="1800"/>
              <a:buChar char="•"/>
              <a:defRPr/>
            </a:lvl5pPr>
            <a:lvl6pPr marL="1028700" lvl="5" indent="-128588" algn="l">
              <a:lnSpc>
                <a:spcPct val="90000"/>
              </a:lnSpc>
              <a:spcBef>
                <a:spcPts val="750"/>
              </a:spcBef>
              <a:spcAft>
                <a:spcPts val="0"/>
              </a:spcAft>
              <a:buClr>
                <a:srgbClr val="000000"/>
              </a:buClr>
              <a:buSzPts val="1800"/>
              <a:buChar char="•"/>
              <a:defRPr/>
            </a:lvl6pPr>
            <a:lvl7pPr marL="1200150" lvl="6" indent="-128588" algn="l">
              <a:lnSpc>
                <a:spcPct val="90000"/>
              </a:lnSpc>
              <a:spcBef>
                <a:spcPts val="750"/>
              </a:spcBef>
              <a:spcAft>
                <a:spcPts val="0"/>
              </a:spcAft>
              <a:buClr>
                <a:srgbClr val="000000"/>
              </a:buClr>
              <a:buSzPts val="1800"/>
              <a:buChar char="•"/>
              <a:defRPr/>
            </a:lvl7pPr>
            <a:lvl8pPr marL="1371600" lvl="7" indent="-128588" algn="l">
              <a:lnSpc>
                <a:spcPct val="90000"/>
              </a:lnSpc>
              <a:spcBef>
                <a:spcPts val="750"/>
              </a:spcBef>
              <a:spcAft>
                <a:spcPts val="0"/>
              </a:spcAft>
              <a:buClr>
                <a:srgbClr val="000000"/>
              </a:buClr>
              <a:buSzPts val="1800"/>
              <a:buChar char="•"/>
              <a:defRPr/>
            </a:lvl8pPr>
            <a:lvl9pPr marL="1543050" lvl="8" indent="-128588" algn="l">
              <a:lnSpc>
                <a:spcPct val="90000"/>
              </a:lnSpc>
              <a:spcBef>
                <a:spcPts val="750"/>
              </a:spcBef>
              <a:spcAft>
                <a:spcPts val="0"/>
              </a:spcAft>
              <a:buClr>
                <a:srgbClr val="000000"/>
              </a:buClr>
              <a:buSzPts val="1800"/>
              <a:buChar char="•"/>
              <a:defRPr/>
            </a:lvl9pPr>
          </a:lstStyle>
          <a:p>
            <a:endParaRPr/>
          </a:p>
        </p:txBody>
      </p:sp>
      <p:sp>
        <p:nvSpPr>
          <p:cNvPr id="26" name="Google Shape;26;p58"/>
          <p:cNvSpPr txBox="1">
            <a:spLocks noGrp="1"/>
          </p:cNvSpPr>
          <p:nvPr>
            <p:ph type="sldNum" idx="12"/>
          </p:nvPr>
        </p:nvSpPr>
        <p:spPr>
          <a:xfrm>
            <a:off x="4419600" y="6275580"/>
            <a:ext cx="2133600" cy="161542"/>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Lato Light"/>
              <a:buNone/>
              <a:defRPr sz="450"/>
            </a:lvl1pPr>
            <a:lvl2pPr marL="0" lvl="1" indent="0" algn="r">
              <a:lnSpc>
                <a:spcPct val="100000"/>
              </a:lnSpc>
              <a:spcBef>
                <a:spcPts val="0"/>
              </a:spcBef>
              <a:spcAft>
                <a:spcPts val="0"/>
              </a:spcAft>
              <a:buClr>
                <a:srgbClr val="000000"/>
              </a:buClr>
              <a:buSzPts val="1200"/>
              <a:buFont typeface="Lato Light"/>
              <a:buNone/>
              <a:defRPr sz="450"/>
            </a:lvl2pPr>
            <a:lvl3pPr marL="0" lvl="2" indent="0" algn="r">
              <a:lnSpc>
                <a:spcPct val="100000"/>
              </a:lnSpc>
              <a:spcBef>
                <a:spcPts val="0"/>
              </a:spcBef>
              <a:spcAft>
                <a:spcPts val="0"/>
              </a:spcAft>
              <a:buClr>
                <a:srgbClr val="000000"/>
              </a:buClr>
              <a:buSzPts val="1200"/>
              <a:buFont typeface="Lato Light"/>
              <a:buNone/>
              <a:defRPr sz="450"/>
            </a:lvl3pPr>
            <a:lvl4pPr marL="0" lvl="3" indent="0" algn="r">
              <a:lnSpc>
                <a:spcPct val="100000"/>
              </a:lnSpc>
              <a:spcBef>
                <a:spcPts val="0"/>
              </a:spcBef>
              <a:spcAft>
                <a:spcPts val="0"/>
              </a:spcAft>
              <a:buClr>
                <a:srgbClr val="000000"/>
              </a:buClr>
              <a:buSzPts val="1200"/>
              <a:buFont typeface="Lato Light"/>
              <a:buNone/>
              <a:defRPr sz="450"/>
            </a:lvl4pPr>
            <a:lvl5pPr marL="0" lvl="4" indent="0" algn="r">
              <a:lnSpc>
                <a:spcPct val="100000"/>
              </a:lnSpc>
              <a:spcBef>
                <a:spcPts val="0"/>
              </a:spcBef>
              <a:spcAft>
                <a:spcPts val="0"/>
              </a:spcAft>
              <a:buClr>
                <a:srgbClr val="000000"/>
              </a:buClr>
              <a:buSzPts val="1200"/>
              <a:buFont typeface="Lato Light"/>
              <a:buNone/>
              <a:defRPr sz="450"/>
            </a:lvl5pPr>
            <a:lvl6pPr marL="0" lvl="5" indent="0" algn="r">
              <a:lnSpc>
                <a:spcPct val="100000"/>
              </a:lnSpc>
              <a:spcBef>
                <a:spcPts val="0"/>
              </a:spcBef>
              <a:spcAft>
                <a:spcPts val="0"/>
              </a:spcAft>
              <a:buClr>
                <a:srgbClr val="000000"/>
              </a:buClr>
              <a:buSzPts val="1200"/>
              <a:buFont typeface="Lato Light"/>
              <a:buNone/>
              <a:defRPr sz="450"/>
            </a:lvl6pPr>
            <a:lvl7pPr marL="0" lvl="6" indent="0" algn="r">
              <a:lnSpc>
                <a:spcPct val="100000"/>
              </a:lnSpc>
              <a:spcBef>
                <a:spcPts val="0"/>
              </a:spcBef>
              <a:spcAft>
                <a:spcPts val="0"/>
              </a:spcAft>
              <a:buClr>
                <a:srgbClr val="000000"/>
              </a:buClr>
              <a:buSzPts val="1200"/>
              <a:buFont typeface="Lato Light"/>
              <a:buNone/>
              <a:defRPr sz="450"/>
            </a:lvl7pPr>
            <a:lvl8pPr marL="0" lvl="7" indent="0" algn="r">
              <a:lnSpc>
                <a:spcPct val="100000"/>
              </a:lnSpc>
              <a:spcBef>
                <a:spcPts val="0"/>
              </a:spcBef>
              <a:spcAft>
                <a:spcPts val="0"/>
              </a:spcAft>
              <a:buClr>
                <a:srgbClr val="000000"/>
              </a:buClr>
              <a:buSzPts val="1200"/>
              <a:buFont typeface="Lato Light"/>
              <a:buNone/>
              <a:defRPr sz="450"/>
            </a:lvl8pPr>
            <a:lvl9pPr marL="0" lvl="8" indent="0" algn="r">
              <a:lnSpc>
                <a:spcPct val="100000"/>
              </a:lnSpc>
              <a:spcBef>
                <a:spcPts val="0"/>
              </a:spcBef>
              <a:spcAft>
                <a:spcPts val="0"/>
              </a:spcAft>
              <a:buClr>
                <a:srgbClr val="000000"/>
              </a:buClr>
              <a:buSzPts val="1200"/>
              <a:buFont typeface="Lato Light"/>
              <a:buNone/>
              <a:defRPr sz="450"/>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947178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5">
  <p:cSld name="05">
    <p:spTree>
      <p:nvGrpSpPr>
        <p:cNvPr id="1" name="Shape 27"/>
        <p:cNvGrpSpPr/>
        <p:nvPr/>
      </p:nvGrpSpPr>
      <p:grpSpPr>
        <a:xfrm>
          <a:off x="0" y="0"/>
          <a:ext cx="0" cy="0"/>
          <a:chOff x="0" y="0"/>
          <a:chExt cx="0" cy="0"/>
        </a:xfrm>
      </p:grpSpPr>
      <p:sp>
        <p:nvSpPr>
          <p:cNvPr id="28" name="Google Shape;28;p59"/>
          <p:cNvSpPr>
            <a:spLocks noGrp="1"/>
          </p:cNvSpPr>
          <p:nvPr>
            <p:ph type="pic" idx="2"/>
          </p:nvPr>
        </p:nvSpPr>
        <p:spPr>
          <a:xfrm>
            <a:off x="874146" y="0"/>
            <a:ext cx="3336472" cy="6858000"/>
          </a:xfrm>
          <a:prstGeom prst="rect">
            <a:avLst/>
          </a:prstGeom>
          <a:noFill/>
          <a:ln>
            <a:noFill/>
          </a:ln>
        </p:spPr>
      </p:sp>
      <p:grpSp>
        <p:nvGrpSpPr>
          <p:cNvPr id="29" name="Google Shape;29;p59"/>
          <p:cNvGrpSpPr/>
          <p:nvPr/>
        </p:nvGrpSpPr>
        <p:grpSpPr>
          <a:xfrm>
            <a:off x="0" y="-753"/>
            <a:ext cx="874147" cy="6858001"/>
            <a:chOff x="-1" y="0"/>
            <a:chExt cx="2331057" cy="13715999"/>
          </a:xfrm>
        </p:grpSpPr>
        <p:sp>
          <p:nvSpPr>
            <p:cNvPr id="30" name="Google Shape;30;p59"/>
            <p:cNvSpPr/>
            <p:nvPr/>
          </p:nvSpPr>
          <p:spPr>
            <a:xfrm>
              <a:off x="0" y="0"/>
              <a:ext cx="2331056" cy="13715999"/>
            </a:xfrm>
            <a:prstGeom prst="rect">
              <a:avLst/>
            </a:prstGeom>
            <a:solidFill>
              <a:srgbClr val="BFBFB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Lato Light"/>
                <a:buNone/>
              </a:pPr>
              <a:endParaRPr sz="675" b="0" i="0" u="none" strike="noStrike" cap="none">
                <a:solidFill>
                  <a:srgbClr val="000000"/>
                </a:solidFill>
                <a:latin typeface="Lato Light"/>
                <a:ea typeface="Lato Light"/>
                <a:cs typeface="Lato Light"/>
                <a:sym typeface="Lato Light"/>
              </a:endParaRPr>
            </a:p>
          </p:txBody>
        </p:sp>
        <p:pic>
          <p:nvPicPr>
            <p:cNvPr id="31" name="Google Shape;31;p59" descr="image1.png"/>
            <p:cNvPicPr preferRelativeResize="0"/>
            <p:nvPr/>
          </p:nvPicPr>
          <p:blipFill rotWithShape="1">
            <a:blip r:embed="rId2">
              <a:alphaModFix/>
            </a:blip>
            <a:srcRect l="19048" r="55459"/>
            <a:stretch/>
          </p:blipFill>
          <p:spPr>
            <a:xfrm>
              <a:off x="-1" y="0"/>
              <a:ext cx="2331057" cy="13715999"/>
            </a:xfrm>
            <a:prstGeom prst="rect">
              <a:avLst/>
            </a:prstGeom>
            <a:noFill/>
            <a:ln>
              <a:noFill/>
            </a:ln>
          </p:spPr>
        </p:pic>
      </p:grpSp>
      <p:sp>
        <p:nvSpPr>
          <p:cNvPr id="32" name="Google Shape;32;p59"/>
          <p:cNvSpPr txBox="1">
            <a:spLocks noGrp="1"/>
          </p:cNvSpPr>
          <p:nvPr>
            <p:ph type="body" idx="1"/>
          </p:nvPr>
        </p:nvSpPr>
        <p:spPr>
          <a:xfrm rot="-5400000">
            <a:off x="-2992304" y="2990798"/>
            <a:ext cx="6858753" cy="874146"/>
          </a:xfrm>
          <a:prstGeom prst="rect">
            <a:avLst/>
          </a:prstGeom>
          <a:noFill/>
          <a:ln>
            <a:noFill/>
          </a:ln>
        </p:spPr>
        <p:txBody>
          <a:bodyPr spcFirstLastPara="1" wrap="square" lIns="45700" tIns="45700" rIns="45700" bIns="45700" anchor="ctr" anchorCtr="0">
            <a:normAutofit/>
          </a:bodyPr>
          <a:lstStyle>
            <a:lvl1pPr marL="171450" lvl="0" indent="-85725" algn="ctr">
              <a:lnSpc>
                <a:spcPct val="90000"/>
              </a:lnSpc>
              <a:spcBef>
                <a:spcPts val="750"/>
              </a:spcBef>
              <a:spcAft>
                <a:spcPts val="0"/>
              </a:spcAft>
              <a:buClr>
                <a:srgbClr val="000000"/>
              </a:buClr>
              <a:buSzPts val="8000"/>
              <a:buFont typeface="Lato"/>
              <a:buNone/>
              <a:defRPr sz="3000" b="1" cap="none">
                <a:latin typeface="Lato"/>
                <a:ea typeface="Lato"/>
                <a:cs typeface="Lato"/>
                <a:sym typeface="Lato"/>
              </a:defRPr>
            </a:lvl1pPr>
            <a:lvl2pPr marL="342900" lvl="1" indent="-85725" algn="ctr">
              <a:lnSpc>
                <a:spcPct val="90000"/>
              </a:lnSpc>
              <a:spcBef>
                <a:spcPts val="750"/>
              </a:spcBef>
              <a:spcAft>
                <a:spcPts val="0"/>
              </a:spcAft>
              <a:buClr>
                <a:srgbClr val="000000"/>
              </a:buClr>
              <a:buSzPts val="8000"/>
              <a:buFont typeface="Lato"/>
              <a:buNone/>
              <a:defRPr sz="3000" b="1" cap="none">
                <a:latin typeface="Lato"/>
                <a:ea typeface="Lato"/>
                <a:cs typeface="Lato"/>
                <a:sym typeface="Lato"/>
              </a:defRPr>
            </a:lvl2pPr>
            <a:lvl3pPr marL="514350" lvl="2" indent="-85725" algn="ctr">
              <a:lnSpc>
                <a:spcPct val="90000"/>
              </a:lnSpc>
              <a:spcBef>
                <a:spcPts val="750"/>
              </a:spcBef>
              <a:spcAft>
                <a:spcPts val="0"/>
              </a:spcAft>
              <a:buClr>
                <a:srgbClr val="000000"/>
              </a:buClr>
              <a:buSzPts val="8000"/>
              <a:buFont typeface="Lato"/>
              <a:buNone/>
              <a:defRPr sz="3000" b="1" cap="none">
                <a:latin typeface="Lato"/>
                <a:ea typeface="Lato"/>
                <a:cs typeface="Lato"/>
                <a:sym typeface="Lato"/>
              </a:defRPr>
            </a:lvl3pPr>
            <a:lvl4pPr marL="685800" lvl="3" indent="-85725" algn="ctr">
              <a:lnSpc>
                <a:spcPct val="90000"/>
              </a:lnSpc>
              <a:spcBef>
                <a:spcPts val="750"/>
              </a:spcBef>
              <a:spcAft>
                <a:spcPts val="0"/>
              </a:spcAft>
              <a:buClr>
                <a:srgbClr val="000000"/>
              </a:buClr>
              <a:buSzPts val="8000"/>
              <a:buFont typeface="Lato"/>
              <a:buNone/>
              <a:defRPr sz="3000" b="1" cap="none">
                <a:latin typeface="Lato"/>
                <a:ea typeface="Lato"/>
                <a:cs typeface="Lato"/>
                <a:sym typeface="Lato"/>
              </a:defRPr>
            </a:lvl4pPr>
            <a:lvl5pPr marL="857250" lvl="4" indent="-85725" algn="ctr">
              <a:lnSpc>
                <a:spcPct val="90000"/>
              </a:lnSpc>
              <a:spcBef>
                <a:spcPts val="750"/>
              </a:spcBef>
              <a:spcAft>
                <a:spcPts val="0"/>
              </a:spcAft>
              <a:buClr>
                <a:srgbClr val="000000"/>
              </a:buClr>
              <a:buSzPts val="8000"/>
              <a:buFont typeface="Lato"/>
              <a:buNone/>
              <a:defRPr sz="3000" b="1" cap="none">
                <a:latin typeface="Lato"/>
                <a:ea typeface="Lato"/>
                <a:cs typeface="Lato"/>
                <a:sym typeface="Lato"/>
              </a:defRPr>
            </a:lvl5pPr>
            <a:lvl6pPr marL="1028700" lvl="5" indent="-128588" algn="l">
              <a:lnSpc>
                <a:spcPct val="90000"/>
              </a:lnSpc>
              <a:spcBef>
                <a:spcPts val="750"/>
              </a:spcBef>
              <a:spcAft>
                <a:spcPts val="0"/>
              </a:spcAft>
              <a:buClr>
                <a:srgbClr val="000000"/>
              </a:buClr>
              <a:buSzPts val="1800"/>
              <a:buChar char="•"/>
              <a:defRPr/>
            </a:lvl6pPr>
            <a:lvl7pPr marL="1200150" lvl="6" indent="-128588" algn="l">
              <a:lnSpc>
                <a:spcPct val="90000"/>
              </a:lnSpc>
              <a:spcBef>
                <a:spcPts val="750"/>
              </a:spcBef>
              <a:spcAft>
                <a:spcPts val="0"/>
              </a:spcAft>
              <a:buClr>
                <a:srgbClr val="000000"/>
              </a:buClr>
              <a:buSzPts val="1800"/>
              <a:buChar char="•"/>
              <a:defRPr/>
            </a:lvl7pPr>
            <a:lvl8pPr marL="1371600" lvl="7" indent="-128588" algn="l">
              <a:lnSpc>
                <a:spcPct val="90000"/>
              </a:lnSpc>
              <a:spcBef>
                <a:spcPts val="750"/>
              </a:spcBef>
              <a:spcAft>
                <a:spcPts val="0"/>
              </a:spcAft>
              <a:buClr>
                <a:srgbClr val="000000"/>
              </a:buClr>
              <a:buSzPts val="1800"/>
              <a:buChar char="•"/>
              <a:defRPr/>
            </a:lvl8pPr>
            <a:lvl9pPr marL="1543050" lvl="8" indent="-128588" algn="l">
              <a:lnSpc>
                <a:spcPct val="90000"/>
              </a:lnSpc>
              <a:spcBef>
                <a:spcPts val="750"/>
              </a:spcBef>
              <a:spcAft>
                <a:spcPts val="0"/>
              </a:spcAft>
              <a:buClr>
                <a:srgbClr val="000000"/>
              </a:buClr>
              <a:buSzPts val="1800"/>
              <a:buChar char="•"/>
              <a:defRPr/>
            </a:lvl9pPr>
          </a:lstStyle>
          <a:p>
            <a:endParaRPr/>
          </a:p>
        </p:txBody>
      </p:sp>
      <p:sp>
        <p:nvSpPr>
          <p:cNvPr id="33" name="Google Shape;33;p59"/>
          <p:cNvSpPr txBox="1">
            <a:spLocks noGrp="1"/>
          </p:cNvSpPr>
          <p:nvPr>
            <p:ph type="sldNum" idx="12"/>
          </p:nvPr>
        </p:nvSpPr>
        <p:spPr>
          <a:xfrm>
            <a:off x="4419600" y="6275580"/>
            <a:ext cx="2133600" cy="161542"/>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Lato Light"/>
              <a:buNone/>
              <a:defRPr sz="450"/>
            </a:lvl1pPr>
            <a:lvl2pPr marL="0" lvl="1" indent="0" algn="r">
              <a:lnSpc>
                <a:spcPct val="100000"/>
              </a:lnSpc>
              <a:spcBef>
                <a:spcPts val="0"/>
              </a:spcBef>
              <a:spcAft>
                <a:spcPts val="0"/>
              </a:spcAft>
              <a:buClr>
                <a:srgbClr val="000000"/>
              </a:buClr>
              <a:buSzPts val="1200"/>
              <a:buFont typeface="Lato Light"/>
              <a:buNone/>
              <a:defRPr sz="450"/>
            </a:lvl2pPr>
            <a:lvl3pPr marL="0" lvl="2" indent="0" algn="r">
              <a:lnSpc>
                <a:spcPct val="100000"/>
              </a:lnSpc>
              <a:spcBef>
                <a:spcPts val="0"/>
              </a:spcBef>
              <a:spcAft>
                <a:spcPts val="0"/>
              </a:spcAft>
              <a:buClr>
                <a:srgbClr val="000000"/>
              </a:buClr>
              <a:buSzPts val="1200"/>
              <a:buFont typeface="Lato Light"/>
              <a:buNone/>
              <a:defRPr sz="450"/>
            </a:lvl3pPr>
            <a:lvl4pPr marL="0" lvl="3" indent="0" algn="r">
              <a:lnSpc>
                <a:spcPct val="100000"/>
              </a:lnSpc>
              <a:spcBef>
                <a:spcPts val="0"/>
              </a:spcBef>
              <a:spcAft>
                <a:spcPts val="0"/>
              </a:spcAft>
              <a:buClr>
                <a:srgbClr val="000000"/>
              </a:buClr>
              <a:buSzPts val="1200"/>
              <a:buFont typeface="Lato Light"/>
              <a:buNone/>
              <a:defRPr sz="450"/>
            </a:lvl4pPr>
            <a:lvl5pPr marL="0" lvl="4" indent="0" algn="r">
              <a:lnSpc>
                <a:spcPct val="100000"/>
              </a:lnSpc>
              <a:spcBef>
                <a:spcPts val="0"/>
              </a:spcBef>
              <a:spcAft>
                <a:spcPts val="0"/>
              </a:spcAft>
              <a:buClr>
                <a:srgbClr val="000000"/>
              </a:buClr>
              <a:buSzPts val="1200"/>
              <a:buFont typeface="Lato Light"/>
              <a:buNone/>
              <a:defRPr sz="450"/>
            </a:lvl5pPr>
            <a:lvl6pPr marL="0" lvl="5" indent="0" algn="r">
              <a:lnSpc>
                <a:spcPct val="100000"/>
              </a:lnSpc>
              <a:spcBef>
                <a:spcPts val="0"/>
              </a:spcBef>
              <a:spcAft>
                <a:spcPts val="0"/>
              </a:spcAft>
              <a:buClr>
                <a:srgbClr val="000000"/>
              </a:buClr>
              <a:buSzPts val="1200"/>
              <a:buFont typeface="Lato Light"/>
              <a:buNone/>
              <a:defRPr sz="450"/>
            </a:lvl6pPr>
            <a:lvl7pPr marL="0" lvl="6" indent="0" algn="r">
              <a:lnSpc>
                <a:spcPct val="100000"/>
              </a:lnSpc>
              <a:spcBef>
                <a:spcPts val="0"/>
              </a:spcBef>
              <a:spcAft>
                <a:spcPts val="0"/>
              </a:spcAft>
              <a:buClr>
                <a:srgbClr val="000000"/>
              </a:buClr>
              <a:buSzPts val="1200"/>
              <a:buFont typeface="Lato Light"/>
              <a:buNone/>
              <a:defRPr sz="450"/>
            </a:lvl7pPr>
            <a:lvl8pPr marL="0" lvl="7" indent="0" algn="r">
              <a:lnSpc>
                <a:spcPct val="100000"/>
              </a:lnSpc>
              <a:spcBef>
                <a:spcPts val="0"/>
              </a:spcBef>
              <a:spcAft>
                <a:spcPts val="0"/>
              </a:spcAft>
              <a:buClr>
                <a:srgbClr val="000000"/>
              </a:buClr>
              <a:buSzPts val="1200"/>
              <a:buFont typeface="Lato Light"/>
              <a:buNone/>
              <a:defRPr sz="450"/>
            </a:lvl8pPr>
            <a:lvl9pPr marL="0" lvl="8" indent="0" algn="r">
              <a:lnSpc>
                <a:spcPct val="100000"/>
              </a:lnSpc>
              <a:spcBef>
                <a:spcPts val="0"/>
              </a:spcBef>
              <a:spcAft>
                <a:spcPts val="0"/>
              </a:spcAft>
              <a:buClr>
                <a:srgbClr val="000000"/>
              </a:buClr>
              <a:buSzPts val="1200"/>
              <a:buFont typeface="Lato Light"/>
              <a:buNone/>
              <a:defRPr sz="450"/>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232835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A picture containing hanger&#10;&#10;Description automatically generated">
            <a:extLst>
              <a:ext uri="{FF2B5EF4-FFF2-40B4-BE49-F238E27FC236}">
                <a16:creationId xmlns:a16="http://schemas.microsoft.com/office/drawing/2014/main" id="{15FBBA22-22FA-5C6F-30E7-EFB7F640F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3888" y="3072168"/>
            <a:ext cx="7886700" cy="922631"/>
          </a:xfrm>
        </p:spPr>
        <p:txBody>
          <a:bodyPr anchor="b">
            <a:normAutofit/>
          </a:bodyPr>
          <a:lstStyle>
            <a:lvl1pPr algn="ctr">
              <a:defRPr sz="4800"/>
            </a:lvl1pPr>
          </a:lstStyle>
          <a:p>
            <a:r>
              <a:rPr lang="en-US" dirty="0"/>
              <a:t>INSERT TITLE HERE</a:t>
            </a:r>
          </a:p>
        </p:txBody>
      </p:sp>
      <p:sp>
        <p:nvSpPr>
          <p:cNvPr id="3" name="Text Placeholder 2"/>
          <p:cNvSpPr>
            <a:spLocks noGrp="1"/>
          </p:cNvSpPr>
          <p:nvPr>
            <p:ph type="body" idx="1" hasCustomPrompt="1"/>
          </p:nvPr>
        </p:nvSpPr>
        <p:spPr>
          <a:xfrm>
            <a:off x="623888" y="4136994"/>
            <a:ext cx="7886700" cy="195265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a:t>
            </a:r>
          </a:p>
        </p:txBody>
      </p:sp>
    </p:spTree>
    <p:extLst>
      <p:ext uri="{BB962C8B-B14F-4D97-AF65-F5344CB8AC3E}">
        <p14:creationId xmlns:p14="http://schemas.microsoft.com/office/powerpoint/2010/main" val="19219107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6" type="tx">
  <p:cSld name="06">
    <p:spTree>
      <p:nvGrpSpPr>
        <p:cNvPr id="1" name="Shape 9"/>
        <p:cNvGrpSpPr/>
        <p:nvPr/>
      </p:nvGrpSpPr>
      <p:grpSpPr>
        <a:xfrm>
          <a:off x="0" y="0"/>
          <a:ext cx="0" cy="0"/>
          <a:chOff x="0" y="0"/>
          <a:chExt cx="0" cy="0"/>
        </a:xfrm>
      </p:grpSpPr>
      <p:sp>
        <p:nvSpPr>
          <p:cNvPr id="10" name="Google Shape;10;p56"/>
          <p:cNvSpPr>
            <a:spLocks noGrp="1"/>
          </p:cNvSpPr>
          <p:nvPr>
            <p:ph type="pic" idx="2"/>
          </p:nvPr>
        </p:nvSpPr>
        <p:spPr>
          <a:xfrm>
            <a:off x="3320175" y="0"/>
            <a:ext cx="3336471" cy="6858000"/>
          </a:xfrm>
          <a:prstGeom prst="rect">
            <a:avLst/>
          </a:prstGeom>
          <a:noFill/>
          <a:ln>
            <a:noFill/>
          </a:ln>
        </p:spPr>
      </p:sp>
      <p:sp>
        <p:nvSpPr>
          <p:cNvPr id="11" name="Google Shape;11;p56"/>
          <p:cNvSpPr txBox="1"/>
          <p:nvPr/>
        </p:nvSpPr>
        <p:spPr>
          <a:xfrm>
            <a:off x="332442" y="664975"/>
            <a:ext cx="2137769" cy="126944"/>
          </a:xfrm>
          <a:prstGeom prst="rect">
            <a:avLst/>
          </a:prstGeom>
          <a:noFill/>
          <a:ln>
            <a:noFill/>
          </a:ln>
        </p:spPr>
        <p:txBody>
          <a:bodyPr spcFirstLastPara="1" wrap="square" lIns="17138" tIns="17138" rIns="17138" bIns="17138" anchor="t" anchorCtr="0">
            <a:spAutoFit/>
          </a:bodyPr>
          <a:lstStyle/>
          <a:p>
            <a:pPr marL="0" marR="0" lvl="0" indent="0" algn="l" rtl="0">
              <a:lnSpc>
                <a:spcPct val="100000"/>
              </a:lnSpc>
              <a:spcBef>
                <a:spcPts val="0"/>
              </a:spcBef>
              <a:spcAft>
                <a:spcPts val="0"/>
              </a:spcAft>
              <a:buClr>
                <a:srgbClr val="917A68"/>
              </a:buClr>
              <a:buSzPts val="1600"/>
              <a:buFont typeface="Montserrat SemiBold"/>
              <a:buNone/>
            </a:pPr>
            <a:r>
              <a:rPr lang="en-CA" sz="600" b="0" i="0" u="none" strike="noStrike" cap="none">
                <a:solidFill>
                  <a:srgbClr val="917A68"/>
                </a:solidFill>
                <a:latin typeface="Montserrat SemiBold"/>
                <a:ea typeface="Montserrat SemiBold"/>
                <a:cs typeface="Montserrat SemiBold"/>
                <a:sym typeface="Montserrat SemiBold"/>
              </a:rPr>
              <a:t>REOS PARTNERS</a:t>
            </a:r>
            <a:endParaRPr sz="675"/>
          </a:p>
        </p:txBody>
      </p:sp>
      <p:sp>
        <p:nvSpPr>
          <p:cNvPr id="12" name="Google Shape;12;p56"/>
          <p:cNvSpPr txBox="1">
            <a:spLocks noGrp="1"/>
          </p:cNvSpPr>
          <p:nvPr>
            <p:ph type="sldNum" idx="12"/>
          </p:nvPr>
        </p:nvSpPr>
        <p:spPr>
          <a:xfrm>
            <a:off x="4419600" y="6275580"/>
            <a:ext cx="2133600" cy="161542"/>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Lato Light"/>
              <a:buNone/>
              <a:defRPr sz="450"/>
            </a:lvl1pPr>
            <a:lvl2pPr marL="0" lvl="1" indent="0" algn="r">
              <a:lnSpc>
                <a:spcPct val="100000"/>
              </a:lnSpc>
              <a:spcBef>
                <a:spcPts val="0"/>
              </a:spcBef>
              <a:spcAft>
                <a:spcPts val="0"/>
              </a:spcAft>
              <a:buClr>
                <a:srgbClr val="000000"/>
              </a:buClr>
              <a:buSzPts val="1200"/>
              <a:buFont typeface="Lato Light"/>
              <a:buNone/>
              <a:defRPr sz="450"/>
            </a:lvl2pPr>
            <a:lvl3pPr marL="0" lvl="2" indent="0" algn="r">
              <a:lnSpc>
                <a:spcPct val="100000"/>
              </a:lnSpc>
              <a:spcBef>
                <a:spcPts val="0"/>
              </a:spcBef>
              <a:spcAft>
                <a:spcPts val="0"/>
              </a:spcAft>
              <a:buClr>
                <a:srgbClr val="000000"/>
              </a:buClr>
              <a:buSzPts val="1200"/>
              <a:buFont typeface="Lato Light"/>
              <a:buNone/>
              <a:defRPr sz="450"/>
            </a:lvl3pPr>
            <a:lvl4pPr marL="0" lvl="3" indent="0" algn="r">
              <a:lnSpc>
                <a:spcPct val="100000"/>
              </a:lnSpc>
              <a:spcBef>
                <a:spcPts val="0"/>
              </a:spcBef>
              <a:spcAft>
                <a:spcPts val="0"/>
              </a:spcAft>
              <a:buClr>
                <a:srgbClr val="000000"/>
              </a:buClr>
              <a:buSzPts val="1200"/>
              <a:buFont typeface="Lato Light"/>
              <a:buNone/>
              <a:defRPr sz="450"/>
            </a:lvl4pPr>
            <a:lvl5pPr marL="0" lvl="4" indent="0" algn="r">
              <a:lnSpc>
                <a:spcPct val="100000"/>
              </a:lnSpc>
              <a:spcBef>
                <a:spcPts val="0"/>
              </a:spcBef>
              <a:spcAft>
                <a:spcPts val="0"/>
              </a:spcAft>
              <a:buClr>
                <a:srgbClr val="000000"/>
              </a:buClr>
              <a:buSzPts val="1200"/>
              <a:buFont typeface="Lato Light"/>
              <a:buNone/>
              <a:defRPr sz="450"/>
            </a:lvl5pPr>
            <a:lvl6pPr marL="0" lvl="5" indent="0" algn="r">
              <a:lnSpc>
                <a:spcPct val="100000"/>
              </a:lnSpc>
              <a:spcBef>
                <a:spcPts val="0"/>
              </a:spcBef>
              <a:spcAft>
                <a:spcPts val="0"/>
              </a:spcAft>
              <a:buClr>
                <a:srgbClr val="000000"/>
              </a:buClr>
              <a:buSzPts val="1200"/>
              <a:buFont typeface="Lato Light"/>
              <a:buNone/>
              <a:defRPr sz="450"/>
            </a:lvl6pPr>
            <a:lvl7pPr marL="0" lvl="6" indent="0" algn="r">
              <a:lnSpc>
                <a:spcPct val="100000"/>
              </a:lnSpc>
              <a:spcBef>
                <a:spcPts val="0"/>
              </a:spcBef>
              <a:spcAft>
                <a:spcPts val="0"/>
              </a:spcAft>
              <a:buClr>
                <a:srgbClr val="000000"/>
              </a:buClr>
              <a:buSzPts val="1200"/>
              <a:buFont typeface="Lato Light"/>
              <a:buNone/>
              <a:defRPr sz="450"/>
            </a:lvl7pPr>
            <a:lvl8pPr marL="0" lvl="7" indent="0" algn="r">
              <a:lnSpc>
                <a:spcPct val="100000"/>
              </a:lnSpc>
              <a:spcBef>
                <a:spcPts val="0"/>
              </a:spcBef>
              <a:spcAft>
                <a:spcPts val="0"/>
              </a:spcAft>
              <a:buClr>
                <a:srgbClr val="000000"/>
              </a:buClr>
              <a:buSzPts val="1200"/>
              <a:buFont typeface="Lato Light"/>
              <a:buNone/>
              <a:defRPr sz="450"/>
            </a:lvl8pPr>
            <a:lvl9pPr marL="0" lvl="8" indent="0" algn="r">
              <a:lnSpc>
                <a:spcPct val="100000"/>
              </a:lnSpc>
              <a:spcBef>
                <a:spcPts val="0"/>
              </a:spcBef>
              <a:spcAft>
                <a:spcPts val="0"/>
              </a:spcAft>
              <a:buClr>
                <a:srgbClr val="000000"/>
              </a:buClr>
              <a:buSzPts val="1200"/>
              <a:buFont typeface="Lato Light"/>
              <a:buNone/>
              <a:defRPr sz="450"/>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2105688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FDBACE4-39A9-A8AC-322F-7D8AB3149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8650" y="736723"/>
            <a:ext cx="4538154" cy="719338"/>
          </a:xfrm>
        </p:spPr>
        <p:txBody>
          <a:bodyPr/>
          <a:lstStyle>
            <a:lvl1pPr>
              <a:defRPr/>
            </a:lvl1pPr>
          </a:lstStyle>
          <a:p>
            <a:r>
              <a:rPr lang="en-US" dirty="0"/>
              <a:t>Agenda Name</a:t>
            </a:r>
          </a:p>
        </p:txBody>
      </p:sp>
      <p:sp>
        <p:nvSpPr>
          <p:cNvPr id="3" name="Content Placeholder 2"/>
          <p:cNvSpPr>
            <a:spLocks noGrp="1"/>
          </p:cNvSpPr>
          <p:nvPr>
            <p:ph idx="1" hasCustomPrompt="1"/>
          </p:nvPr>
        </p:nvSpPr>
        <p:spPr>
          <a:xfrm>
            <a:off x="628650" y="1686757"/>
            <a:ext cx="4600298" cy="4490205"/>
          </a:xfrm>
        </p:spPr>
        <p:txBody>
          <a:bodyPr>
            <a:normAutofit/>
          </a:bodyPr>
          <a:lstStyle>
            <a:lvl1pPr marL="514350" indent="-514350">
              <a:buFont typeface="+mj-lt"/>
              <a:buAutoNum type="arabicPeriod"/>
              <a:defRPr sz="2000"/>
            </a:lvl1pPr>
            <a:lvl2pPr marL="914400" indent="-457200">
              <a:buFont typeface="+mj-lt"/>
              <a:buAutoNum type="arabicPeriod"/>
              <a:defRPr/>
            </a:lvl2pPr>
          </a:lstStyle>
          <a:p>
            <a:pPr lvl="0"/>
            <a:r>
              <a:rPr lang="en-US" dirty="0"/>
              <a:t>First Agenda Item</a:t>
            </a:r>
          </a:p>
          <a:p>
            <a:pPr lvl="0"/>
            <a:r>
              <a:rPr lang="en-US" dirty="0"/>
              <a:t>Second Agenda Item</a:t>
            </a:r>
          </a:p>
          <a:p>
            <a:pPr lvl="0"/>
            <a:r>
              <a:rPr lang="en-US" dirty="0"/>
              <a:t>Third Agenda Item</a:t>
            </a:r>
          </a:p>
          <a:p>
            <a:pPr lvl="0"/>
            <a:r>
              <a:rPr lang="en-US" dirty="0"/>
              <a:t>Fourth Agenda Item</a:t>
            </a:r>
          </a:p>
          <a:p>
            <a:pPr lvl="0"/>
            <a:r>
              <a:rPr lang="en-US" dirty="0"/>
              <a:t>Fifth Agenda Item</a:t>
            </a:r>
          </a:p>
          <a:p>
            <a:pPr lvl="0"/>
            <a:r>
              <a:rPr lang="en-US" dirty="0"/>
              <a:t>Sixth Agenda Item</a:t>
            </a:r>
          </a:p>
          <a:p>
            <a:pPr lvl="0"/>
            <a:r>
              <a:rPr lang="en-US" dirty="0"/>
              <a:t>Seventh Agenda Item</a:t>
            </a:r>
          </a:p>
          <a:p>
            <a:pPr lvl="0"/>
            <a:r>
              <a:rPr lang="en-US" dirty="0"/>
              <a:t>Eighth Agenda Item</a:t>
            </a:r>
          </a:p>
          <a:p>
            <a:pPr lvl="0"/>
            <a:r>
              <a:rPr lang="en-US" dirty="0"/>
              <a:t>Ninth Agenda Item </a:t>
            </a:r>
          </a:p>
          <a:p>
            <a:pPr lvl="0"/>
            <a:r>
              <a:rPr lang="en-US" dirty="0"/>
              <a:t>Tenth Agenda Item</a:t>
            </a:r>
          </a:p>
        </p:txBody>
      </p:sp>
    </p:spTree>
    <p:extLst>
      <p:ext uri="{BB962C8B-B14F-4D97-AF65-F5344CB8AC3E}">
        <p14:creationId xmlns:p14="http://schemas.microsoft.com/office/powerpoint/2010/main" val="4056309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438FA15-5D57-4430-68D4-FD82C590DF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8650" y="736723"/>
            <a:ext cx="7886700" cy="719338"/>
          </a:xfrm>
        </p:spPr>
        <p:txBody>
          <a:bodyPr/>
          <a:lstStyle>
            <a:lvl1pPr>
              <a:defRPr/>
            </a:lvl1pPr>
          </a:lstStyle>
          <a:p>
            <a:r>
              <a:rPr lang="en-US" dirty="0"/>
              <a:t>Insert Title Here</a:t>
            </a:r>
          </a:p>
        </p:txBody>
      </p:sp>
      <p:sp>
        <p:nvSpPr>
          <p:cNvPr id="3" name="Content Placeholder 2"/>
          <p:cNvSpPr>
            <a:spLocks noGrp="1"/>
          </p:cNvSpPr>
          <p:nvPr>
            <p:ph idx="1" hasCustomPrompt="1"/>
          </p:nvPr>
        </p:nvSpPr>
        <p:spPr>
          <a:xfrm>
            <a:off x="628650" y="1686757"/>
            <a:ext cx="7886700" cy="4490205"/>
          </a:xfrm>
        </p:spPr>
        <p:txBody>
          <a:bodyPr/>
          <a:lstStyle>
            <a:lvl1pPr marL="0" indent="0">
              <a:buNone/>
              <a:defRPr/>
            </a:lvl1pPr>
          </a:lstStyle>
          <a:p>
            <a:pPr lvl="0"/>
            <a:r>
              <a:rPr lang="en-US" dirty="0"/>
              <a:t>Insert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7528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9478A877-61C5-F0FA-242E-2DCA525BEE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8650" y="736723"/>
            <a:ext cx="7886700" cy="719338"/>
          </a:xfrm>
        </p:spPr>
        <p:txBody>
          <a:bodyPr/>
          <a:lstStyle>
            <a:lvl1pPr>
              <a:defRPr/>
            </a:lvl1pPr>
          </a:lstStyle>
          <a:p>
            <a:r>
              <a:rPr lang="en-US" dirty="0"/>
              <a:t>Insert Title Here</a:t>
            </a:r>
          </a:p>
        </p:txBody>
      </p:sp>
      <p:sp>
        <p:nvSpPr>
          <p:cNvPr id="3" name="Content Placeholder 2"/>
          <p:cNvSpPr>
            <a:spLocks noGrp="1"/>
          </p:cNvSpPr>
          <p:nvPr>
            <p:ph idx="1" hasCustomPrompt="1"/>
          </p:nvPr>
        </p:nvSpPr>
        <p:spPr>
          <a:xfrm>
            <a:off x="628650" y="1686757"/>
            <a:ext cx="7886700" cy="4490205"/>
          </a:xfrm>
        </p:spPr>
        <p:txBody>
          <a:bodyPr/>
          <a:lstStyle>
            <a:lvl1pPr marL="0" indent="0">
              <a:buNone/>
              <a:defRPr/>
            </a:lvl1pPr>
          </a:lstStyle>
          <a:p>
            <a:pPr lvl="0"/>
            <a:r>
              <a:rPr lang="en-US" dirty="0"/>
              <a:t>Insert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431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694567BC-6865-C938-8ECD-3D2FC92231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800503" y="1349406"/>
            <a:ext cx="6714847" cy="719338"/>
          </a:xfrm>
        </p:spPr>
        <p:txBody>
          <a:bodyPr/>
          <a:lstStyle>
            <a:lvl1pPr>
              <a:defRPr/>
            </a:lvl1pPr>
          </a:lstStyle>
          <a:p>
            <a:r>
              <a:rPr lang="en-US" dirty="0"/>
              <a:t>Insert Title Here</a:t>
            </a:r>
          </a:p>
        </p:txBody>
      </p:sp>
      <p:sp>
        <p:nvSpPr>
          <p:cNvPr id="3" name="Content Placeholder 2"/>
          <p:cNvSpPr>
            <a:spLocks noGrp="1"/>
          </p:cNvSpPr>
          <p:nvPr>
            <p:ph idx="1" hasCustomPrompt="1"/>
          </p:nvPr>
        </p:nvSpPr>
        <p:spPr>
          <a:xfrm>
            <a:off x="628650" y="2192783"/>
            <a:ext cx="7886700" cy="3984179"/>
          </a:xfrm>
        </p:spPr>
        <p:txBody>
          <a:bodyPr/>
          <a:lstStyle>
            <a:lvl1pPr marL="0" indent="0">
              <a:buNone/>
              <a:defRPr/>
            </a:lvl1pPr>
          </a:lstStyle>
          <a:p>
            <a:pPr lvl="0"/>
            <a:r>
              <a:rPr lang="en-US" dirty="0"/>
              <a:t>Insert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8710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5B1BBA57-C45B-91C2-7E61-64E31EF7A5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8650" y="736723"/>
            <a:ext cx="7886700" cy="719338"/>
          </a:xfrm>
        </p:spPr>
        <p:txBody>
          <a:bodyPr/>
          <a:lstStyle>
            <a:lvl1pPr>
              <a:defRPr/>
            </a:lvl1pPr>
          </a:lstStyle>
          <a:p>
            <a:r>
              <a:rPr lang="en-US" dirty="0"/>
              <a:t>Insert Title Here</a:t>
            </a:r>
          </a:p>
        </p:txBody>
      </p:sp>
      <p:sp>
        <p:nvSpPr>
          <p:cNvPr id="3" name="Content Placeholder 2"/>
          <p:cNvSpPr>
            <a:spLocks noGrp="1"/>
          </p:cNvSpPr>
          <p:nvPr>
            <p:ph idx="1" hasCustomPrompt="1"/>
          </p:nvPr>
        </p:nvSpPr>
        <p:spPr>
          <a:xfrm>
            <a:off x="628650" y="1686757"/>
            <a:ext cx="7886700" cy="4490205"/>
          </a:xfrm>
        </p:spPr>
        <p:txBody>
          <a:bodyPr/>
          <a:lstStyle>
            <a:lvl1pPr marL="0" indent="0">
              <a:buNone/>
              <a:defRPr/>
            </a:lvl1pPr>
          </a:lstStyle>
          <a:p>
            <a:pPr lvl="0"/>
            <a:r>
              <a:rPr lang="en-US" dirty="0"/>
              <a:t>Insert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1675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DCB8C3E-B476-6DFE-CBE7-1AE01E5A43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8650" y="736723"/>
            <a:ext cx="7886700" cy="719338"/>
          </a:xfrm>
        </p:spPr>
        <p:txBody>
          <a:bodyPr/>
          <a:lstStyle>
            <a:lvl1pPr>
              <a:defRPr/>
            </a:lvl1pPr>
          </a:lstStyle>
          <a:p>
            <a:r>
              <a:rPr lang="en-US" dirty="0"/>
              <a:t>Insert Title Here</a:t>
            </a:r>
          </a:p>
        </p:txBody>
      </p:sp>
      <p:sp>
        <p:nvSpPr>
          <p:cNvPr id="3" name="Content Placeholder 2"/>
          <p:cNvSpPr>
            <a:spLocks noGrp="1"/>
          </p:cNvSpPr>
          <p:nvPr>
            <p:ph idx="1" hasCustomPrompt="1"/>
          </p:nvPr>
        </p:nvSpPr>
        <p:spPr>
          <a:xfrm>
            <a:off x="628650" y="1686757"/>
            <a:ext cx="7886700" cy="4490205"/>
          </a:xfrm>
        </p:spPr>
        <p:txBody>
          <a:bodyPr/>
          <a:lstStyle>
            <a:lvl1pPr marL="0" indent="0">
              <a:buNone/>
              <a:defRPr/>
            </a:lvl1pPr>
          </a:lstStyle>
          <a:p>
            <a:pPr lvl="0"/>
            <a:r>
              <a:rPr lang="en-US" dirty="0"/>
              <a:t>Insert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311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7205E-0705-45BF-8E91-6A96CDC8379F}" type="datetimeFigureOut">
              <a:rPr lang="en-US" smtClean="0"/>
              <a:t>4/18/2023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83FB9-8D10-414E-83F8-C1AE88961874}" type="slidenum">
              <a:rPr lang="en-US" smtClean="0"/>
              <a:t>‹#›</a:t>
            </a:fld>
            <a:endParaRPr lang="en-US"/>
          </a:p>
        </p:txBody>
      </p:sp>
    </p:spTree>
    <p:extLst>
      <p:ext uri="{BB962C8B-B14F-4D97-AF65-F5344CB8AC3E}">
        <p14:creationId xmlns:p14="http://schemas.microsoft.com/office/powerpoint/2010/main" val="1439546837"/>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85" r:id="rId3"/>
    <p:sldLayoutId id="2147483673" r:id="rId4"/>
    <p:sldLayoutId id="2147483692" r:id="rId5"/>
    <p:sldLayoutId id="2147483678" r:id="rId6"/>
    <p:sldLayoutId id="2147483662" r:id="rId7"/>
    <p:sldLayoutId id="2147483677" r:id="rId8"/>
    <p:sldLayoutId id="2147483693" r:id="rId9"/>
    <p:sldLayoutId id="2147483691" r:id="rId10"/>
    <p:sldLayoutId id="2147483674" r:id="rId11"/>
    <p:sldLayoutId id="2147483675" r:id="rId12"/>
    <p:sldLayoutId id="2147483679" r:id="rId13"/>
    <p:sldLayoutId id="2147483676" r:id="rId14"/>
    <p:sldLayoutId id="2147483664" r:id="rId15"/>
    <p:sldLayoutId id="2147483680" r:id="rId16"/>
    <p:sldLayoutId id="2147483667" r:id="rId17"/>
    <p:sldLayoutId id="2147483686" r:id="rId18"/>
    <p:sldLayoutId id="2147483681" r:id="rId19"/>
    <p:sldLayoutId id="2147483687" r:id="rId20"/>
    <p:sldLayoutId id="2147483683" r:id="rId21"/>
    <p:sldLayoutId id="2147483688" r:id="rId22"/>
    <p:sldLayoutId id="2147483684" r:id="rId23"/>
    <p:sldLayoutId id="2147483689" r:id="rId24"/>
    <p:sldLayoutId id="2147483669" r:id="rId25"/>
    <p:sldLayoutId id="2147483690" r:id="rId26"/>
    <p:sldLayoutId id="2147483694" r:id="rId27"/>
    <p:sldLayoutId id="2147483695" r:id="rId28"/>
    <p:sldLayoutId id="2147483696" r:id="rId29"/>
    <p:sldLayoutId id="2147483697" r:id="rId30"/>
  </p:sldLayoutIdLst>
  <p:txStyles>
    <p:titleStyle>
      <a:lvl1pPr algn="l" defTabSz="914400" rtl="0" eaLnBrk="1" latinLnBrk="0" hangingPunct="1">
        <a:lnSpc>
          <a:spcPct val="90000"/>
        </a:lnSpc>
        <a:spcBef>
          <a:spcPct val="0"/>
        </a:spcBef>
        <a:buNone/>
        <a:defRPr sz="4000" b="1"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15.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45.jp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484913" y="4807131"/>
            <a:ext cx="4389121" cy="1369831"/>
          </a:xfrm>
          <a:prstGeom prst="rect">
            <a:avLst/>
          </a:prstGeom>
        </p:spPr>
        <p:txBody>
          <a:bodyPr lIns="91440" tIns="45720" rIns="91440" bIns="4572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b="1" dirty="0">
              <a:latin typeface="Arial"/>
              <a:cs typeface="Arial"/>
            </a:endParaRPr>
          </a:p>
          <a:p>
            <a:pPr marL="0" indent="0">
              <a:buNone/>
            </a:pPr>
            <a:r>
              <a:rPr lang="en-US" sz="2600" b="1" dirty="0">
                <a:latin typeface="Arial"/>
                <a:cs typeface="Arial"/>
              </a:rPr>
              <a:t>[ADD ORGANIZATION NAME]</a:t>
            </a:r>
          </a:p>
          <a:p>
            <a:pPr marL="0" indent="0">
              <a:buNone/>
            </a:pPr>
            <a:r>
              <a:rPr lang="en-US" sz="2600" b="1" dirty="0">
                <a:latin typeface="Arial"/>
                <a:cs typeface="Arial"/>
              </a:rPr>
              <a:t>[ADD DATE]</a:t>
            </a:r>
          </a:p>
          <a:p>
            <a:endParaRPr lang="en-US" b="1" dirty="0">
              <a:latin typeface="Arial"/>
              <a:cs typeface="Arial"/>
            </a:endParaRPr>
          </a:p>
        </p:txBody>
      </p:sp>
    </p:spTree>
    <p:extLst>
      <p:ext uri="{BB962C8B-B14F-4D97-AF65-F5344CB8AC3E}">
        <p14:creationId xmlns:p14="http://schemas.microsoft.com/office/powerpoint/2010/main" val="62288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a:rPr>
              <a:t>What is a scenario?</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pPr>
              <a:lnSpc>
                <a:spcPct val="120000"/>
              </a:lnSpc>
            </a:pPr>
            <a:r>
              <a:rPr lang="en-US" dirty="0">
                <a:latin typeface="Arial"/>
                <a:cs typeface="Arial"/>
              </a:rPr>
              <a:t>A scenario is…</a:t>
            </a:r>
          </a:p>
          <a:p>
            <a:pPr>
              <a:lnSpc>
                <a:spcPct val="120000"/>
              </a:lnSpc>
            </a:pPr>
            <a:r>
              <a:rPr lang="en-US" dirty="0">
                <a:latin typeface="Arial"/>
                <a:cs typeface="Arial"/>
              </a:rPr>
              <a:t>“An outline of the plot of a play, film, opera, etc., with details of scenes, situations, etc.; a postulated sequence of future events.” </a:t>
            </a:r>
          </a:p>
          <a:p>
            <a:pPr>
              <a:lnSpc>
                <a:spcPct val="120000"/>
              </a:lnSpc>
            </a:pPr>
            <a:r>
              <a:rPr lang="en-US" dirty="0">
                <a:latin typeface="Arial"/>
                <a:cs typeface="Arial"/>
              </a:rPr>
              <a:t>An internally-consistent hypothesis about the future that is relevant, challenging, plausible, and clear</a:t>
            </a:r>
          </a:p>
          <a:p>
            <a:pPr>
              <a:lnSpc>
                <a:spcPct val="120000"/>
              </a:lnSpc>
            </a:pPr>
            <a:r>
              <a:rPr lang="en-US" dirty="0">
                <a:latin typeface="Arial"/>
                <a:cs typeface="Arial"/>
              </a:rPr>
              <a:t>A story about what could happen in the world around us—about what is possible</a:t>
            </a:r>
          </a:p>
          <a:p>
            <a:pPr>
              <a:lnSpc>
                <a:spcPct val="120000"/>
              </a:lnSpc>
            </a:pPr>
            <a:endParaRPr lang="en-US" dirty="0">
              <a:latin typeface="Arial"/>
              <a:cs typeface="Arial"/>
            </a:endParaRPr>
          </a:p>
          <a:p>
            <a:pPr>
              <a:lnSpc>
                <a:spcPct val="120000"/>
              </a:lnSpc>
            </a:pPr>
            <a:r>
              <a:rPr lang="en-US" dirty="0">
                <a:latin typeface="Arial"/>
                <a:cs typeface="Arial"/>
              </a:rPr>
              <a:t>A scenario is not…</a:t>
            </a:r>
          </a:p>
          <a:p>
            <a:pPr>
              <a:lnSpc>
                <a:spcPct val="120000"/>
              </a:lnSpc>
            </a:pPr>
            <a:r>
              <a:rPr lang="en-US" dirty="0">
                <a:latin typeface="Arial"/>
                <a:cs typeface="Arial"/>
              </a:rPr>
              <a:t>A story about what will happen: a forecast or prediction</a:t>
            </a:r>
          </a:p>
          <a:p>
            <a:pPr>
              <a:lnSpc>
                <a:spcPct val="120000"/>
              </a:lnSpc>
            </a:pPr>
            <a:r>
              <a:rPr lang="en-US" dirty="0">
                <a:latin typeface="Arial"/>
                <a:cs typeface="Arial"/>
              </a:rPr>
              <a:t>A story about what should happen: a vision or proposal or plan</a:t>
            </a:r>
          </a:p>
          <a:p>
            <a:pPr>
              <a:lnSpc>
                <a:spcPct val="120000"/>
              </a:lnSpc>
            </a:pPr>
            <a:r>
              <a:rPr lang="en-US" dirty="0">
                <a:latin typeface="Arial"/>
                <a:cs typeface="Arial"/>
              </a:rPr>
              <a:t>A story about what we could do: an option</a:t>
            </a:r>
          </a:p>
          <a:p>
            <a:endParaRPr lang="en-US" dirty="0">
              <a:latin typeface="Arial"/>
              <a:cs typeface="Arial"/>
            </a:endParaRPr>
          </a:p>
        </p:txBody>
      </p:sp>
    </p:spTree>
    <p:extLst>
      <p:ext uri="{BB962C8B-B14F-4D97-AF65-F5344CB8AC3E}">
        <p14:creationId xmlns:p14="http://schemas.microsoft.com/office/powerpoint/2010/main" val="567831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36723"/>
            <a:ext cx="4457156" cy="719338"/>
          </a:xfrm>
        </p:spPr>
        <p:txBody>
          <a:bodyPr>
            <a:normAutofit fontScale="90000"/>
          </a:bodyPr>
          <a:lstStyle/>
          <a:p>
            <a:r>
              <a:rPr lang="en-US" dirty="0">
                <a:latin typeface="Arial Black"/>
              </a:rPr>
              <a:t>Criteria for useful scenarios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pPr>
              <a:lnSpc>
                <a:spcPct val="120000"/>
              </a:lnSpc>
              <a:spcBef>
                <a:spcPts val="0"/>
              </a:spcBef>
              <a:buClr>
                <a:srgbClr val="262626"/>
              </a:buClr>
              <a:buSzPts val="6000"/>
            </a:pPr>
            <a:r>
              <a:rPr lang="en-US" sz="3200" dirty="0">
                <a:solidFill>
                  <a:srgbClr val="262626"/>
                </a:solidFill>
                <a:latin typeface="Arial"/>
                <a:ea typeface="Lato Light"/>
                <a:cs typeface="Lato Light"/>
                <a:sym typeface="Lato Light"/>
              </a:rPr>
              <a:t>Scenarios are stories of possible futures that are: </a:t>
            </a:r>
            <a:endParaRPr lang="en-US">
              <a:latin typeface="Arial"/>
              <a:cs typeface="Arial"/>
            </a:endParaRPr>
          </a:p>
          <a:p>
            <a:pPr lvl="0">
              <a:lnSpc>
                <a:spcPct val="120000"/>
              </a:lnSpc>
              <a:spcBef>
                <a:spcPts val="0"/>
              </a:spcBef>
              <a:buClr>
                <a:srgbClr val="262626"/>
              </a:buClr>
              <a:buSzPts val="1000"/>
            </a:pPr>
            <a:endParaRPr lang="en-US" sz="800" dirty="0">
              <a:solidFill>
                <a:srgbClr val="262626"/>
              </a:solidFill>
              <a:latin typeface="Arial"/>
              <a:ea typeface="Lato Light"/>
              <a:cs typeface="Lato Light"/>
            </a:endParaRPr>
          </a:p>
          <a:p>
            <a:pPr lvl="0">
              <a:lnSpc>
                <a:spcPct val="120000"/>
              </a:lnSpc>
              <a:spcBef>
                <a:spcPts val="0"/>
              </a:spcBef>
              <a:buClr>
                <a:srgbClr val="262626"/>
              </a:buClr>
              <a:buSzPts val="6000"/>
            </a:pPr>
            <a:r>
              <a:rPr lang="en-US" sz="3200" b="1" dirty="0">
                <a:solidFill>
                  <a:srgbClr val="262626"/>
                </a:solidFill>
                <a:latin typeface="Arial"/>
                <a:ea typeface="Lato Light"/>
                <a:cs typeface="Lato Light"/>
                <a:sym typeface="Lato Light"/>
              </a:rPr>
              <a:t>Relevant</a:t>
            </a:r>
            <a:endParaRPr lang="en-US">
              <a:latin typeface="Arial"/>
              <a:cs typeface="Arial"/>
            </a:endParaRPr>
          </a:p>
          <a:p>
            <a:pPr lvl="0">
              <a:lnSpc>
                <a:spcPct val="120000"/>
              </a:lnSpc>
              <a:spcBef>
                <a:spcPts val="0"/>
              </a:spcBef>
              <a:buClr>
                <a:srgbClr val="262626"/>
              </a:buClr>
              <a:buSzPts val="5000"/>
            </a:pPr>
            <a:r>
              <a:rPr lang="en-US" i="1" dirty="0">
                <a:solidFill>
                  <a:srgbClr val="262626"/>
                </a:solidFill>
                <a:latin typeface="Arial"/>
                <a:ea typeface="Lato Light"/>
                <a:cs typeface="Lato Light"/>
                <a:sym typeface="Lato Light"/>
              </a:rPr>
              <a:t>Addressing the most important circumstances and concerns</a:t>
            </a:r>
            <a:br>
              <a:rPr lang="en-US" i="1" dirty="0">
                <a:latin typeface="Arial"/>
                <a:ea typeface="Lato Light"/>
                <a:cs typeface="Lato Light"/>
              </a:rPr>
            </a:br>
            <a:endParaRPr lang="en-US" sz="800" i="1">
              <a:solidFill>
                <a:srgbClr val="262626"/>
              </a:solidFill>
              <a:latin typeface="Arial"/>
              <a:ea typeface="Lato Light"/>
              <a:cs typeface="Lato Light"/>
            </a:endParaRPr>
          </a:p>
          <a:p>
            <a:pPr lvl="0">
              <a:lnSpc>
                <a:spcPct val="120000"/>
              </a:lnSpc>
              <a:spcBef>
                <a:spcPts val="0"/>
              </a:spcBef>
              <a:buClr>
                <a:srgbClr val="262626"/>
              </a:buClr>
              <a:buSzPts val="6000"/>
            </a:pPr>
            <a:r>
              <a:rPr lang="en-US" sz="3200" b="1" dirty="0">
                <a:solidFill>
                  <a:srgbClr val="262626"/>
                </a:solidFill>
                <a:latin typeface="Arial"/>
                <a:ea typeface="Lato Light"/>
                <a:cs typeface="Lato Light"/>
                <a:sym typeface="Lato Light"/>
              </a:rPr>
              <a:t>Challenging</a:t>
            </a:r>
            <a:endParaRPr lang="en-US">
              <a:latin typeface="Arial"/>
              <a:cs typeface="Arial"/>
            </a:endParaRPr>
          </a:p>
          <a:p>
            <a:pPr lvl="0">
              <a:lnSpc>
                <a:spcPct val="120000"/>
              </a:lnSpc>
              <a:spcBef>
                <a:spcPts val="0"/>
              </a:spcBef>
              <a:buClr>
                <a:srgbClr val="262626"/>
              </a:buClr>
              <a:buSzPts val="5000"/>
            </a:pPr>
            <a:r>
              <a:rPr lang="en-US" i="1" dirty="0">
                <a:solidFill>
                  <a:srgbClr val="262626"/>
                </a:solidFill>
                <a:latin typeface="Arial"/>
                <a:ea typeface="Lato Light"/>
                <a:cs typeface="Lato Light"/>
                <a:sym typeface="Lato Light"/>
              </a:rPr>
              <a:t>Making the invisible visible and questioning current mindsets and narratives</a:t>
            </a:r>
            <a:endParaRPr lang="en-US">
              <a:latin typeface="Arial"/>
              <a:cs typeface="Arial"/>
            </a:endParaRPr>
          </a:p>
          <a:p>
            <a:pPr lvl="0">
              <a:lnSpc>
                <a:spcPct val="120000"/>
              </a:lnSpc>
              <a:spcBef>
                <a:spcPts val="0"/>
              </a:spcBef>
              <a:buClr>
                <a:srgbClr val="262626"/>
              </a:buClr>
              <a:buSzPts val="1000"/>
            </a:pPr>
            <a:endParaRPr lang="en-US" sz="800" dirty="0">
              <a:solidFill>
                <a:srgbClr val="262626"/>
              </a:solidFill>
              <a:latin typeface="Arial"/>
              <a:ea typeface="Lato Light"/>
              <a:cs typeface="Lato Light"/>
            </a:endParaRPr>
          </a:p>
          <a:p>
            <a:pPr lvl="0">
              <a:lnSpc>
                <a:spcPct val="120000"/>
              </a:lnSpc>
              <a:spcBef>
                <a:spcPts val="0"/>
              </a:spcBef>
              <a:buClr>
                <a:srgbClr val="262626"/>
              </a:buClr>
              <a:buSzPts val="6000"/>
            </a:pPr>
            <a:r>
              <a:rPr lang="en-US" sz="3200" b="1" dirty="0">
                <a:solidFill>
                  <a:srgbClr val="262626"/>
                </a:solidFill>
                <a:latin typeface="Arial"/>
                <a:ea typeface="Lato Light"/>
                <a:cs typeface="Lato Light"/>
                <a:sym typeface="Lato Light"/>
              </a:rPr>
              <a:t>Plausible</a:t>
            </a:r>
            <a:endParaRPr lang="en-US">
              <a:latin typeface="Arial"/>
              <a:cs typeface="Arial"/>
            </a:endParaRPr>
          </a:p>
          <a:p>
            <a:pPr>
              <a:lnSpc>
                <a:spcPct val="120000"/>
              </a:lnSpc>
              <a:spcBef>
                <a:spcPts val="0"/>
              </a:spcBef>
              <a:buClr>
                <a:srgbClr val="262626"/>
              </a:buClr>
              <a:buSzPts val="5000"/>
            </a:pPr>
            <a:r>
              <a:rPr lang="en-US" i="1" dirty="0">
                <a:solidFill>
                  <a:srgbClr val="262626"/>
                </a:solidFill>
                <a:latin typeface="Arial"/>
                <a:ea typeface="Lato Light"/>
                <a:cs typeface="Lato Light"/>
                <a:sym typeface="Lato Light"/>
              </a:rPr>
              <a:t>Evidence-based and believable </a:t>
            </a:r>
            <a:endParaRPr lang="en-US">
              <a:latin typeface="Arial"/>
              <a:cs typeface="Arial"/>
            </a:endParaRPr>
          </a:p>
          <a:p>
            <a:pPr lvl="0">
              <a:lnSpc>
                <a:spcPct val="120000"/>
              </a:lnSpc>
              <a:spcBef>
                <a:spcPts val="0"/>
              </a:spcBef>
              <a:buClr>
                <a:srgbClr val="262626"/>
              </a:buClr>
              <a:buSzPts val="1000"/>
            </a:pPr>
            <a:endParaRPr lang="en-US" sz="800" dirty="0">
              <a:solidFill>
                <a:srgbClr val="262626"/>
              </a:solidFill>
              <a:latin typeface="Arial"/>
              <a:ea typeface="Lato Light"/>
              <a:cs typeface="Lato Light"/>
            </a:endParaRPr>
          </a:p>
          <a:p>
            <a:pPr lvl="0">
              <a:lnSpc>
                <a:spcPct val="120000"/>
              </a:lnSpc>
              <a:spcBef>
                <a:spcPts val="0"/>
              </a:spcBef>
              <a:buClr>
                <a:srgbClr val="262626"/>
              </a:buClr>
              <a:buSzPts val="6000"/>
            </a:pPr>
            <a:r>
              <a:rPr lang="en-US" sz="3200" b="1" dirty="0">
                <a:solidFill>
                  <a:srgbClr val="262626"/>
                </a:solidFill>
                <a:latin typeface="Arial"/>
                <a:ea typeface="Lato Light"/>
                <a:cs typeface="Lato Light"/>
                <a:sym typeface="Lato Light"/>
              </a:rPr>
              <a:t>Clear</a:t>
            </a:r>
            <a:endParaRPr lang="en-US">
              <a:latin typeface="Arial"/>
              <a:cs typeface="Arial"/>
            </a:endParaRPr>
          </a:p>
          <a:p>
            <a:pPr lvl="0">
              <a:lnSpc>
                <a:spcPct val="120000"/>
              </a:lnSpc>
              <a:spcBef>
                <a:spcPts val="0"/>
              </a:spcBef>
              <a:buClr>
                <a:srgbClr val="262626"/>
              </a:buClr>
              <a:buSzPts val="5000"/>
            </a:pPr>
            <a:r>
              <a:rPr lang="en-US" i="1" dirty="0">
                <a:solidFill>
                  <a:srgbClr val="262626"/>
                </a:solidFill>
                <a:latin typeface="Arial"/>
                <a:ea typeface="Lato Light"/>
                <a:cs typeface="Lato Light"/>
                <a:sym typeface="Lato Light"/>
              </a:rPr>
              <a:t>Distinct, accessible and memorable</a:t>
            </a:r>
            <a:endParaRPr lang="en-US">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4105108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A3E9F-B167-4115-E3A7-8BADDDF6056B}"/>
              </a:ext>
            </a:extLst>
          </p:cNvPr>
          <p:cNvSpPr>
            <a:spLocks noGrp="1"/>
          </p:cNvSpPr>
          <p:nvPr>
            <p:ph type="title"/>
          </p:nvPr>
        </p:nvSpPr>
        <p:spPr/>
        <p:txBody>
          <a:bodyPr/>
          <a:lstStyle/>
          <a:p>
            <a:r>
              <a:rPr lang="en-US" dirty="0">
                <a:latin typeface="Arial Black"/>
              </a:rPr>
              <a:t>The Scenarios</a:t>
            </a:r>
          </a:p>
        </p:txBody>
      </p:sp>
    </p:spTree>
    <p:extLst>
      <p:ext uri="{BB962C8B-B14F-4D97-AF65-F5344CB8AC3E}">
        <p14:creationId xmlns:p14="http://schemas.microsoft.com/office/powerpoint/2010/main" val="1951163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chor="t">
            <a:normAutofit/>
          </a:bodyPr>
          <a:lstStyle/>
          <a:p>
            <a:r>
              <a:rPr lang="en-US" sz="4000" b="1" dirty="0">
                <a:latin typeface="Arial Black"/>
                <a:ea typeface="+mj-ea"/>
                <a:cs typeface="+mj-cs"/>
              </a:rPr>
              <a:t>Why these four scenarios?</a:t>
            </a:r>
          </a:p>
          <a:p>
            <a:r>
              <a:rPr lang="en-US" sz="4000" b="1" dirty="0">
                <a:latin typeface="Arial Black"/>
                <a:ea typeface="+mj-ea"/>
                <a:cs typeface="+mj-cs"/>
              </a:rPr>
              <a:t>Why now?</a:t>
            </a:r>
          </a:p>
        </p:txBody>
      </p:sp>
    </p:spTree>
    <p:extLst>
      <p:ext uri="{BB962C8B-B14F-4D97-AF65-F5344CB8AC3E}">
        <p14:creationId xmlns:p14="http://schemas.microsoft.com/office/powerpoint/2010/main" val="83686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992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82FACA-C07A-29D2-A608-7D85B7C56C54}"/>
              </a:ext>
            </a:extLst>
          </p:cNvPr>
          <p:cNvPicPr>
            <a:picLocks noChangeAspect="1"/>
          </p:cNvPicPr>
          <p:nvPr/>
        </p:nvPicPr>
        <p:blipFill>
          <a:blip r:embed="rId3"/>
          <a:stretch>
            <a:fillRect/>
          </a:stretch>
        </p:blipFill>
        <p:spPr>
          <a:xfrm rot="5400000">
            <a:off x="1451878" y="64422"/>
            <a:ext cx="447675" cy="2609850"/>
          </a:xfrm>
          <a:prstGeom prst="rect">
            <a:avLst/>
          </a:prstGeom>
        </p:spPr>
      </p:pic>
      <p:pic>
        <p:nvPicPr>
          <p:cNvPr id="10" name="Picture 9">
            <a:extLst>
              <a:ext uri="{FF2B5EF4-FFF2-40B4-BE49-F238E27FC236}">
                <a16:creationId xmlns:a16="http://schemas.microsoft.com/office/drawing/2014/main" id="{AF836E6F-80BA-2327-E866-DC57A9CDA09F}"/>
              </a:ext>
            </a:extLst>
          </p:cNvPr>
          <p:cNvPicPr>
            <a:picLocks noChangeAspect="1"/>
          </p:cNvPicPr>
          <p:nvPr/>
        </p:nvPicPr>
        <p:blipFill>
          <a:blip r:embed="rId4"/>
          <a:stretch>
            <a:fillRect/>
          </a:stretch>
        </p:blipFill>
        <p:spPr>
          <a:xfrm>
            <a:off x="204534" y="559711"/>
            <a:ext cx="4495800" cy="695325"/>
          </a:xfrm>
          <a:prstGeom prst="rect">
            <a:avLst/>
          </a:prstGeom>
        </p:spPr>
      </p:pic>
      <p:graphicFrame>
        <p:nvGraphicFramePr>
          <p:cNvPr id="11" name="Table 4">
            <a:extLst>
              <a:ext uri="{FF2B5EF4-FFF2-40B4-BE49-F238E27FC236}">
                <a16:creationId xmlns:a16="http://schemas.microsoft.com/office/drawing/2014/main" id="{C9DBAAD6-ACBD-57F1-DBD2-8C87FD6DC698}"/>
              </a:ext>
            </a:extLst>
          </p:cNvPr>
          <p:cNvGraphicFramePr>
            <a:graphicFrameLocks noGrp="1"/>
          </p:cNvGraphicFramePr>
          <p:nvPr>
            <p:extLst>
              <p:ext uri="{D42A27DB-BD31-4B8C-83A1-F6EECF244321}">
                <p14:modId xmlns:p14="http://schemas.microsoft.com/office/powerpoint/2010/main" val="3232685219"/>
              </p:ext>
            </p:extLst>
          </p:nvPr>
        </p:nvGraphicFramePr>
        <p:xfrm>
          <a:off x="49055" y="1864120"/>
          <a:ext cx="9066066" cy="4451518"/>
        </p:xfrm>
        <a:graphic>
          <a:graphicData uri="http://schemas.openxmlformats.org/drawingml/2006/table">
            <a:tbl>
              <a:tblPr firstRow="1" bandRow="1">
                <a:tableStyleId>{5C22544A-7EE6-4342-B048-85BDC9FD1C3A}</a:tableStyleId>
              </a:tblPr>
              <a:tblGrid>
                <a:gridCol w="1200528">
                  <a:extLst>
                    <a:ext uri="{9D8B030D-6E8A-4147-A177-3AD203B41FA5}">
                      <a16:colId xmlns:a16="http://schemas.microsoft.com/office/drawing/2014/main" val="3109777136"/>
                    </a:ext>
                  </a:extLst>
                </a:gridCol>
                <a:gridCol w="1310923">
                  <a:extLst>
                    <a:ext uri="{9D8B030D-6E8A-4147-A177-3AD203B41FA5}">
                      <a16:colId xmlns:a16="http://schemas.microsoft.com/office/drawing/2014/main" val="1154982752"/>
                    </a:ext>
                  </a:extLst>
                </a:gridCol>
                <a:gridCol w="1310923">
                  <a:extLst>
                    <a:ext uri="{9D8B030D-6E8A-4147-A177-3AD203B41FA5}">
                      <a16:colId xmlns:a16="http://schemas.microsoft.com/office/drawing/2014/main" val="1775992995"/>
                    </a:ext>
                  </a:extLst>
                </a:gridCol>
                <a:gridCol w="1310923">
                  <a:extLst>
                    <a:ext uri="{9D8B030D-6E8A-4147-A177-3AD203B41FA5}">
                      <a16:colId xmlns:a16="http://schemas.microsoft.com/office/drawing/2014/main" val="2908591159"/>
                    </a:ext>
                  </a:extLst>
                </a:gridCol>
                <a:gridCol w="1310923">
                  <a:extLst>
                    <a:ext uri="{9D8B030D-6E8A-4147-A177-3AD203B41FA5}">
                      <a16:colId xmlns:a16="http://schemas.microsoft.com/office/drawing/2014/main" val="627153454"/>
                    </a:ext>
                  </a:extLst>
                </a:gridCol>
                <a:gridCol w="1310923">
                  <a:extLst>
                    <a:ext uri="{9D8B030D-6E8A-4147-A177-3AD203B41FA5}">
                      <a16:colId xmlns:a16="http://schemas.microsoft.com/office/drawing/2014/main" val="4139864108"/>
                    </a:ext>
                  </a:extLst>
                </a:gridCol>
                <a:gridCol w="1310923">
                  <a:extLst>
                    <a:ext uri="{9D8B030D-6E8A-4147-A177-3AD203B41FA5}">
                      <a16:colId xmlns:a16="http://schemas.microsoft.com/office/drawing/2014/main" val="3723903264"/>
                    </a:ext>
                  </a:extLst>
                </a:gridCol>
              </a:tblGrid>
              <a:tr h="1432674">
                <a:tc>
                  <a:txBody>
                    <a:bodyPr/>
                    <a:lstStyle/>
                    <a:p>
                      <a:pPr algn="l"/>
                      <a:r>
                        <a:rPr lang="en-US" sz="1200" b="1" dirty="0">
                          <a:solidFill>
                            <a:schemeClr val="tx1"/>
                          </a:solidFill>
                          <a:latin typeface="Arial"/>
                        </a:rPr>
                        <a:t>Thinking that drives decision making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Community wellbeing and belonging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Relationality between Líl̓wat Nation, Squamish Nation and Whistler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Housing and affordability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Environment, sustainability and response to climate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Development, economy and 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Culture, arts and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9446682"/>
                  </a:ext>
                </a:extLst>
              </a:tr>
              <a:tr h="3018844">
                <a:tc>
                  <a:txBody>
                    <a:bodyPr/>
                    <a:lstStyle/>
                    <a:p>
                      <a:pPr algn="l"/>
                      <a:r>
                        <a:rPr lang="en-US" sz="1200" b="0" dirty="0">
                          <a:solidFill>
                            <a:schemeClr val="tx1"/>
                          </a:solidFill>
                          <a:latin typeface="Arial"/>
                        </a:rPr>
                        <a:t>Densification and eventually growth in response to tourism and housing demand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A1010">
                        <a:alpha val="12941"/>
                      </a:srgbClr>
                    </a:solidFill>
                  </a:tcPr>
                </a:tc>
                <a:tc>
                  <a:txBody>
                    <a:bodyPr/>
                    <a:lstStyle/>
                    <a:p>
                      <a:pPr algn="l"/>
                      <a:r>
                        <a:rPr lang="en-US" sz="1200" b="0" dirty="0">
                          <a:solidFill>
                            <a:schemeClr val="tx1"/>
                          </a:solidFill>
                          <a:latin typeface="Arial"/>
                        </a:rPr>
                        <a:t>Urbanization increases community diversity, with systemic racism growing and becoming more visible. </a:t>
                      </a:r>
                    </a:p>
                    <a:p>
                      <a:pPr algn="l"/>
                      <a:r>
                        <a:rPr lang="en-US" sz="1200" b="0" dirty="0">
                          <a:solidFill>
                            <a:schemeClr val="tx1"/>
                          </a:solidFill>
                          <a:latin typeface="Arial"/>
                        </a:rPr>
                        <a:t>Growing workforce is less aware of available social 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A1010">
                        <a:alpha val="12941"/>
                      </a:srgbClr>
                    </a:solidFill>
                  </a:tcPr>
                </a:tc>
                <a:tc>
                  <a:txBody>
                    <a:bodyPr/>
                    <a:lstStyle/>
                    <a:p>
                      <a:pPr algn="l"/>
                      <a:r>
                        <a:rPr lang="en-US" sz="1200" b="0" dirty="0">
                          <a:solidFill>
                            <a:schemeClr val="tx1"/>
                          </a:solidFill>
                          <a:latin typeface="Arial"/>
                        </a:rPr>
                        <a:t>Attempts to advance Truth and Reconciliation results in new economic opportunities for First Nations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A1010">
                        <a:alpha val="12941"/>
                      </a:srgbClr>
                    </a:solidFill>
                  </a:tcPr>
                </a:tc>
                <a:tc>
                  <a:txBody>
                    <a:bodyPr/>
                    <a:lstStyle/>
                    <a:p>
                      <a:pPr algn="l"/>
                      <a:r>
                        <a:rPr lang="en-US" sz="1200" b="0" dirty="0">
                          <a:solidFill>
                            <a:schemeClr val="tx1"/>
                          </a:solidFill>
                          <a:latin typeface="Arial"/>
                        </a:rPr>
                        <a:t>Affordable housing achieved through densification followed by growth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A1010">
                        <a:alpha val="12941"/>
                      </a:srgbClr>
                    </a:solidFill>
                  </a:tcPr>
                </a:tc>
                <a:tc>
                  <a:txBody>
                    <a:bodyPr/>
                    <a:lstStyle/>
                    <a:p>
                      <a:pPr algn="l"/>
                      <a:r>
                        <a:rPr lang="en-US" sz="1200" b="0" dirty="0">
                          <a:solidFill>
                            <a:schemeClr val="tx1"/>
                          </a:solidFill>
                          <a:latin typeface="Arial"/>
                        </a:rPr>
                        <a:t>Per-capita decrease but overall increase in GHG emissions, and loss of green spaces and park land due to 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A1010">
                        <a:alpha val="12941"/>
                      </a:srgbClr>
                    </a:solidFill>
                  </a:tcPr>
                </a:tc>
                <a:tc>
                  <a:txBody>
                    <a:bodyPr/>
                    <a:lstStyle/>
                    <a:p>
                      <a:pPr algn="l"/>
                      <a:r>
                        <a:rPr lang="en-US" sz="1200" b="0" dirty="0">
                          <a:solidFill>
                            <a:schemeClr val="tx1"/>
                          </a:solidFill>
                          <a:latin typeface="Arial"/>
                        </a:rPr>
                        <a:t>Densification, urbanization and regional integration. Increased commuter congestion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A1010">
                        <a:alpha val="12941"/>
                      </a:srgbClr>
                    </a:solidFill>
                  </a:tcPr>
                </a:tc>
                <a:tc>
                  <a:txBody>
                    <a:bodyPr/>
                    <a:lstStyle/>
                    <a:p>
                      <a:pPr algn="l"/>
                      <a:r>
                        <a:rPr lang="en-US" sz="1200" b="0" dirty="0">
                          <a:solidFill>
                            <a:schemeClr val="tx1"/>
                          </a:solidFill>
                          <a:latin typeface="Arial"/>
                        </a:rPr>
                        <a:t>Facilities and programs for artists and education expand as population grows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A1010">
                        <a:alpha val="12941"/>
                      </a:srgbClr>
                    </a:solidFill>
                  </a:tcPr>
                </a:tc>
                <a:extLst>
                  <a:ext uri="{0D108BD9-81ED-4DB2-BD59-A6C34878D82A}">
                    <a16:rowId xmlns:a16="http://schemas.microsoft.com/office/drawing/2014/main" val="789387288"/>
                  </a:ext>
                </a:extLst>
              </a:tr>
            </a:tbl>
          </a:graphicData>
        </a:graphic>
      </p:graphicFrame>
    </p:spTree>
    <p:extLst>
      <p:ext uri="{BB962C8B-B14F-4D97-AF65-F5344CB8AC3E}">
        <p14:creationId xmlns:p14="http://schemas.microsoft.com/office/powerpoint/2010/main" val="2226208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369AD96-791E-B97C-4A5C-F7AFC881F0A0}"/>
              </a:ext>
            </a:extLst>
          </p:cNvPr>
          <p:cNvSpPr>
            <a:spLocks noGrp="1"/>
          </p:cNvSpPr>
          <p:nvPr>
            <p:ph idx="1"/>
          </p:nvPr>
        </p:nvSpPr>
        <p:spPr>
          <a:xfrm>
            <a:off x="708086" y="1007372"/>
            <a:ext cx="7886700" cy="5280491"/>
          </a:xfrm>
        </p:spPr>
        <p:txBody>
          <a:bodyPr vert="horz" lIns="91440" tIns="45720" rIns="91440" bIns="45720" rtlCol="0" anchor="t">
            <a:noAutofit/>
          </a:bodyPr>
          <a:lstStyle/>
          <a:p>
            <a:pPr>
              <a:lnSpc>
                <a:spcPct val="100000"/>
              </a:lnSpc>
            </a:pPr>
            <a:r>
              <a:rPr lang="en-US" sz="1600" b="1" dirty="0">
                <a:latin typeface="Arial"/>
                <a:cs typeface="Arial"/>
              </a:rPr>
              <a:t>Ever-increasing pressures for growth and densification lead Whistler to urbanize, regionally integrate, and diversify both economically and demographically. </a:t>
            </a:r>
            <a:endParaRPr lang="en-US"/>
          </a:p>
          <a:p>
            <a:pPr>
              <a:lnSpc>
                <a:spcPct val="100000"/>
              </a:lnSpc>
            </a:pPr>
            <a:r>
              <a:rPr lang="en-US" sz="1600" dirty="0">
                <a:latin typeface="Arial"/>
                <a:cs typeface="Arial"/>
              </a:rPr>
              <a:t>As the resort town grows into a mountain city, more housing options and services become available. With Lower Mainland growth and expansion of the Vancouver International Airport, the mountain operator attracts more visitors through marketing campaigns and business strategies, driving further pressure to grow. As the town grows economically and in population, more stakeholders gain influence over its future, including those outside of Whistler and Canada. Major expansions in housing, commercial, transit, and tourism infrastructure come alongside bold affirmations of commitments to sustainability and Truth and Reconciliation. </a:t>
            </a:r>
          </a:p>
          <a:p>
            <a:pPr>
              <a:lnSpc>
                <a:spcPct val="100000"/>
              </a:lnSpc>
            </a:pPr>
            <a:r>
              <a:rPr lang="en-US" sz="1600" dirty="0">
                <a:latin typeface="Arial"/>
                <a:cs typeface="Arial"/>
              </a:rPr>
              <a:t>As more diverse people participate in Whistler’s government and businesses, including Squamish Nation and Ĺiĺwat7ú Nation members, reports of systemic racism become more prevalent. As the population grows, the underhoused population also grows as increases in affordable housing stock struggle to keep pace with demand. Market-driven pressures for growth come into tension with sustainability and other commitments, eventually leading to a loss of trails, park land, habitat, and missed emissions targets. First Nations derive economic benefits from growth and gain influence, but the learning and healing aspects of Truth and Reconciliation commitments make limited progress as the deep roots of systemic racism become more visible.</a:t>
            </a:r>
          </a:p>
        </p:txBody>
      </p:sp>
      <p:pic>
        <p:nvPicPr>
          <p:cNvPr id="6" name="Picture 5">
            <a:extLst>
              <a:ext uri="{FF2B5EF4-FFF2-40B4-BE49-F238E27FC236}">
                <a16:creationId xmlns:a16="http://schemas.microsoft.com/office/drawing/2014/main" id="{DBC9D78F-E48F-A10A-7346-9187AA98EF88}"/>
              </a:ext>
            </a:extLst>
          </p:cNvPr>
          <p:cNvPicPr>
            <a:picLocks noChangeAspect="1"/>
          </p:cNvPicPr>
          <p:nvPr/>
        </p:nvPicPr>
        <p:blipFill>
          <a:blip r:embed="rId3"/>
          <a:stretch>
            <a:fillRect/>
          </a:stretch>
        </p:blipFill>
        <p:spPr>
          <a:xfrm>
            <a:off x="628650" y="393612"/>
            <a:ext cx="4495800" cy="695325"/>
          </a:xfrm>
          <a:prstGeom prst="rect">
            <a:avLst/>
          </a:prstGeom>
        </p:spPr>
      </p:pic>
    </p:spTree>
    <p:extLst>
      <p:ext uri="{BB962C8B-B14F-4D97-AF65-F5344CB8AC3E}">
        <p14:creationId xmlns:p14="http://schemas.microsoft.com/office/powerpoint/2010/main" val="335067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491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2D31B05-4500-BF7F-14D6-3E32EEE2485B}"/>
              </a:ext>
            </a:extLst>
          </p:cNvPr>
          <p:cNvGraphicFramePr>
            <a:graphicFrameLocks noGrp="1"/>
          </p:cNvGraphicFramePr>
          <p:nvPr>
            <p:extLst>
              <p:ext uri="{D42A27DB-BD31-4B8C-83A1-F6EECF244321}">
                <p14:modId xmlns:p14="http://schemas.microsoft.com/office/powerpoint/2010/main" val="1244533549"/>
              </p:ext>
            </p:extLst>
          </p:nvPr>
        </p:nvGraphicFramePr>
        <p:xfrm>
          <a:off x="49056" y="2030909"/>
          <a:ext cx="9075774" cy="3605600"/>
        </p:xfrm>
        <a:graphic>
          <a:graphicData uri="http://schemas.openxmlformats.org/drawingml/2006/table">
            <a:tbl>
              <a:tblPr firstRow="1" bandRow="1">
                <a:tableStyleId>{5C22544A-7EE6-4342-B048-85BDC9FD1C3A}</a:tableStyleId>
              </a:tblPr>
              <a:tblGrid>
                <a:gridCol w="1201813">
                  <a:extLst>
                    <a:ext uri="{9D8B030D-6E8A-4147-A177-3AD203B41FA5}">
                      <a16:colId xmlns:a16="http://schemas.microsoft.com/office/drawing/2014/main" val="3109777136"/>
                    </a:ext>
                  </a:extLst>
                </a:gridCol>
                <a:gridCol w="1282341">
                  <a:extLst>
                    <a:ext uri="{9D8B030D-6E8A-4147-A177-3AD203B41FA5}">
                      <a16:colId xmlns:a16="http://schemas.microsoft.com/office/drawing/2014/main" val="1154982752"/>
                    </a:ext>
                  </a:extLst>
                </a:gridCol>
                <a:gridCol w="1342312">
                  <a:extLst>
                    <a:ext uri="{9D8B030D-6E8A-4147-A177-3AD203B41FA5}">
                      <a16:colId xmlns:a16="http://schemas.microsoft.com/office/drawing/2014/main" val="1775992995"/>
                    </a:ext>
                  </a:extLst>
                </a:gridCol>
                <a:gridCol w="1312327">
                  <a:extLst>
                    <a:ext uri="{9D8B030D-6E8A-4147-A177-3AD203B41FA5}">
                      <a16:colId xmlns:a16="http://schemas.microsoft.com/office/drawing/2014/main" val="2908591159"/>
                    </a:ext>
                  </a:extLst>
                </a:gridCol>
                <a:gridCol w="1312327">
                  <a:extLst>
                    <a:ext uri="{9D8B030D-6E8A-4147-A177-3AD203B41FA5}">
                      <a16:colId xmlns:a16="http://schemas.microsoft.com/office/drawing/2014/main" val="627153454"/>
                    </a:ext>
                  </a:extLst>
                </a:gridCol>
                <a:gridCol w="1312327">
                  <a:extLst>
                    <a:ext uri="{9D8B030D-6E8A-4147-A177-3AD203B41FA5}">
                      <a16:colId xmlns:a16="http://schemas.microsoft.com/office/drawing/2014/main" val="4139864108"/>
                    </a:ext>
                  </a:extLst>
                </a:gridCol>
                <a:gridCol w="1312327">
                  <a:extLst>
                    <a:ext uri="{9D8B030D-6E8A-4147-A177-3AD203B41FA5}">
                      <a16:colId xmlns:a16="http://schemas.microsoft.com/office/drawing/2014/main" val="3723903264"/>
                    </a:ext>
                  </a:extLst>
                </a:gridCol>
              </a:tblGrid>
              <a:tr h="1796558">
                <a:tc>
                  <a:txBody>
                    <a:bodyPr/>
                    <a:lstStyle/>
                    <a:p>
                      <a:pPr algn="l"/>
                      <a:r>
                        <a:rPr lang="en-US" sz="1200" b="1" dirty="0">
                          <a:solidFill>
                            <a:schemeClr val="tx1"/>
                          </a:solidFill>
                          <a:latin typeface="Arial"/>
                        </a:rPr>
                        <a:t>Thinking that drives decision making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Community wellbeing and belonging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Relationality between Líl̓wat Nation, Squamish Nation and Whistler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Housing and affordability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Environment, sustainability and response to climate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Development, economy and 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Culture, arts and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9446682"/>
                  </a:ext>
                </a:extLst>
              </a:tr>
              <a:tr h="1809042">
                <a:tc>
                  <a:txBody>
                    <a:bodyPr/>
                    <a:lstStyle/>
                    <a:p>
                      <a:pPr algn="l"/>
                      <a:r>
                        <a:rPr lang="en-US" sz="1200" b="0" dirty="0">
                          <a:solidFill>
                            <a:schemeClr val="tx1"/>
                          </a:solidFill>
                          <a:latin typeface="Arial"/>
                        </a:rPr>
                        <a:t>Restraint and innovation for housing and resilience to climate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1A46">
                        <a:alpha val="16863"/>
                      </a:srgbClr>
                    </a:solidFill>
                  </a:tcPr>
                </a:tc>
                <a:tc>
                  <a:txBody>
                    <a:bodyPr/>
                    <a:lstStyle/>
                    <a:p>
                      <a:pPr algn="l"/>
                      <a:r>
                        <a:rPr lang="en-US" sz="1200" b="0" dirty="0">
                          <a:solidFill>
                            <a:schemeClr val="tx1"/>
                          </a:solidFill>
                          <a:latin typeface="Arial"/>
                        </a:rPr>
                        <a:t>Locally housed workforce contributes to culture and sense of belonging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1A46">
                        <a:alpha val="16863"/>
                      </a:srgbClr>
                    </a:solidFill>
                  </a:tcPr>
                </a:tc>
                <a:tc>
                  <a:txBody>
                    <a:bodyPr/>
                    <a:lstStyle/>
                    <a:p>
                      <a:pPr algn="l"/>
                      <a:r>
                        <a:rPr lang="en-US" sz="1200" b="0" dirty="0">
                          <a:solidFill>
                            <a:schemeClr val="tx1"/>
                          </a:solidFill>
                          <a:latin typeface="Arial"/>
                        </a:rPr>
                        <a:t>Partnerships to develop innovative water storage, fire suppression, and micro hydro energy projects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1A46">
                        <a:alpha val="16863"/>
                      </a:srgbClr>
                    </a:solidFill>
                  </a:tcPr>
                </a:tc>
                <a:tc>
                  <a:txBody>
                    <a:bodyPr/>
                    <a:lstStyle/>
                    <a:p>
                      <a:pPr algn="l"/>
                      <a:r>
                        <a:rPr lang="en-US" sz="1200" b="0" dirty="0">
                          <a:solidFill>
                            <a:schemeClr val="tx1"/>
                          </a:solidFill>
                          <a:latin typeface="Arial"/>
                        </a:rPr>
                        <a:t>Affordable housing achieved through innovation and repurposing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1A46">
                        <a:alpha val="16863"/>
                      </a:srgbClr>
                    </a:solidFill>
                  </a:tcPr>
                </a:tc>
                <a:tc>
                  <a:txBody>
                    <a:bodyPr/>
                    <a:lstStyle/>
                    <a:p>
                      <a:pPr algn="l"/>
                      <a:r>
                        <a:rPr lang="en-US" sz="1200" b="0" dirty="0">
                          <a:solidFill>
                            <a:schemeClr val="tx1"/>
                          </a:solidFill>
                          <a:latin typeface="Arial"/>
                        </a:rPr>
                        <a:t>Innovation to build climate-resilient infrastructure, protect habitat, and achieve net-zero by 2050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1A46">
                        <a:alpha val="16863"/>
                      </a:srgbClr>
                    </a:solidFill>
                  </a:tcPr>
                </a:tc>
                <a:tc>
                  <a:txBody>
                    <a:bodyPr/>
                    <a:lstStyle/>
                    <a:p>
                      <a:pPr algn="l"/>
                      <a:r>
                        <a:rPr lang="en-US" sz="1200" b="0" dirty="0">
                          <a:solidFill>
                            <a:schemeClr val="tx1"/>
                          </a:solidFill>
                          <a:latin typeface="Arial"/>
                        </a:rPr>
                        <a:t>Innovative densification and net-zero, low-growth development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1A46">
                        <a:alpha val="16863"/>
                      </a:srgbClr>
                    </a:solidFill>
                  </a:tcPr>
                </a:tc>
                <a:tc>
                  <a:txBody>
                    <a:bodyPr/>
                    <a:lstStyle/>
                    <a:p>
                      <a:pPr algn="l"/>
                      <a:r>
                        <a:rPr lang="en-US" sz="1200" b="0" dirty="0">
                          <a:solidFill>
                            <a:schemeClr val="tx1"/>
                          </a:solidFill>
                          <a:latin typeface="Arial"/>
                        </a:rPr>
                        <a:t>Education emphasizes resilience to climate change, land-based learning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81A46">
                        <a:alpha val="16863"/>
                      </a:srgbClr>
                    </a:solidFill>
                  </a:tcPr>
                </a:tc>
                <a:extLst>
                  <a:ext uri="{0D108BD9-81ED-4DB2-BD59-A6C34878D82A}">
                    <a16:rowId xmlns:a16="http://schemas.microsoft.com/office/drawing/2014/main" val="789387288"/>
                  </a:ext>
                </a:extLst>
              </a:tr>
            </a:tbl>
          </a:graphicData>
        </a:graphic>
      </p:graphicFrame>
      <p:pic>
        <p:nvPicPr>
          <p:cNvPr id="6" name="Picture 5">
            <a:extLst>
              <a:ext uri="{FF2B5EF4-FFF2-40B4-BE49-F238E27FC236}">
                <a16:creationId xmlns:a16="http://schemas.microsoft.com/office/drawing/2014/main" id="{B314F9EC-C1EB-7591-9B18-C085CA8BE4AC}"/>
              </a:ext>
            </a:extLst>
          </p:cNvPr>
          <p:cNvPicPr>
            <a:picLocks noChangeAspect="1"/>
          </p:cNvPicPr>
          <p:nvPr/>
        </p:nvPicPr>
        <p:blipFill>
          <a:blip r:embed="rId3"/>
          <a:stretch>
            <a:fillRect/>
          </a:stretch>
        </p:blipFill>
        <p:spPr>
          <a:xfrm>
            <a:off x="138363" y="495180"/>
            <a:ext cx="5876925" cy="561975"/>
          </a:xfrm>
          <a:prstGeom prst="rect">
            <a:avLst/>
          </a:prstGeom>
        </p:spPr>
      </p:pic>
      <p:pic>
        <p:nvPicPr>
          <p:cNvPr id="9" name="Picture 8">
            <a:extLst>
              <a:ext uri="{FF2B5EF4-FFF2-40B4-BE49-F238E27FC236}">
                <a16:creationId xmlns:a16="http://schemas.microsoft.com/office/drawing/2014/main" id="{F49923FF-A03D-EEA2-13C2-CB4CB1CABDAE}"/>
              </a:ext>
            </a:extLst>
          </p:cNvPr>
          <p:cNvPicPr>
            <a:picLocks noChangeAspect="1"/>
          </p:cNvPicPr>
          <p:nvPr/>
        </p:nvPicPr>
        <p:blipFill>
          <a:blip r:embed="rId4"/>
          <a:stretch>
            <a:fillRect/>
          </a:stretch>
        </p:blipFill>
        <p:spPr>
          <a:xfrm rot="5400000">
            <a:off x="1322498" y="128396"/>
            <a:ext cx="447675" cy="2609850"/>
          </a:xfrm>
          <a:prstGeom prst="rect">
            <a:avLst/>
          </a:prstGeom>
        </p:spPr>
      </p:pic>
    </p:spTree>
    <p:extLst>
      <p:ext uri="{BB962C8B-B14F-4D97-AF65-F5344CB8AC3E}">
        <p14:creationId xmlns:p14="http://schemas.microsoft.com/office/powerpoint/2010/main" val="2239488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24E31A-FA00-22CE-C316-F32D63901060}"/>
              </a:ext>
            </a:extLst>
          </p:cNvPr>
          <p:cNvPicPr>
            <a:picLocks noChangeAspect="1"/>
          </p:cNvPicPr>
          <p:nvPr/>
        </p:nvPicPr>
        <p:blipFill>
          <a:blip r:embed="rId3"/>
          <a:stretch>
            <a:fillRect/>
          </a:stretch>
        </p:blipFill>
        <p:spPr>
          <a:xfrm>
            <a:off x="701675" y="439422"/>
            <a:ext cx="2193925" cy="722805"/>
          </a:xfrm>
          <a:prstGeom prst="rect">
            <a:avLst/>
          </a:prstGeom>
        </p:spPr>
      </p:pic>
      <p:sp>
        <p:nvSpPr>
          <p:cNvPr id="4" name="TextBox 3">
            <a:extLst>
              <a:ext uri="{FF2B5EF4-FFF2-40B4-BE49-F238E27FC236}">
                <a16:creationId xmlns:a16="http://schemas.microsoft.com/office/drawing/2014/main" id="{F1F55389-B895-6743-6CD6-9337568B81D2}"/>
              </a:ext>
            </a:extLst>
          </p:cNvPr>
          <p:cNvSpPr txBox="1"/>
          <p:nvPr/>
        </p:nvSpPr>
        <p:spPr>
          <a:xfrm>
            <a:off x="701675" y="1171483"/>
            <a:ext cx="8153567" cy="4770537"/>
          </a:xfrm>
          <a:prstGeom prst="rect">
            <a:avLst/>
          </a:prstGeom>
          <a:noFill/>
        </p:spPr>
        <p:txBody>
          <a:bodyPr wrap="square" lIns="91440" tIns="45720" rIns="91440" bIns="45720" anchor="t">
            <a:spAutoFit/>
          </a:bodyPr>
          <a:lstStyle/>
          <a:p>
            <a:r>
              <a:rPr lang="en-US" sz="1600" dirty="0">
                <a:latin typeface="Arial"/>
                <a:cs typeface="Arial"/>
              </a:rPr>
              <a:t>Faced with increasingly stretched capacity and the urgent need to become more resilient to the earlier-than-anticipated effects of climate change, innovation becomes a dominant driving force in decision making throughout Whistler. </a:t>
            </a:r>
          </a:p>
          <a:p>
            <a:endParaRPr lang="en-US" sz="1600" dirty="0">
              <a:latin typeface="Arial"/>
              <a:cs typeface="Arial"/>
            </a:endParaRPr>
          </a:p>
          <a:p>
            <a:r>
              <a:rPr lang="en-US" sz="1600" dirty="0">
                <a:latin typeface="Arial"/>
                <a:cs typeface="Arial"/>
              </a:rPr>
              <a:t>Policy shifts aim to restrain growth, cap visitation, aggressively pursue water management, wildfire preparedness and emergency responses, and commit all new housing development to affordable housing. The mountain operator and other businesses are partners with the municipality to cap visitation and develop low-carbon transit, and they partner with the Squamish Nation and the Ĺiĺwat7ú to develop renewable energy. </a:t>
            </a:r>
          </a:p>
          <a:p>
            <a:endParaRPr lang="en-US" sz="1600" dirty="0">
              <a:latin typeface="Arial"/>
              <a:cs typeface="Arial"/>
            </a:endParaRPr>
          </a:p>
          <a:p>
            <a:r>
              <a:rPr lang="en-US" sz="1600" dirty="0">
                <a:latin typeface="Arial"/>
                <a:cs typeface="Arial"/>
              </a:rPr>
              <a:t>This agenda aims to realize Whistler’s vision as a climate-resilient resort that preserves a sense of belonging for its residents. Implementing this vision proves politically challenging, government, business, and community leaders must incur costs and endure pains to realize the agenda. First Nations leadership grows in energy, resources management, and international sporting events, and youth leaders become more engaged in government. More innovative housing options and diverse tourism offerings become available, and Whistler becomes seen as the world’s most climate-resilient resort town.</a:t>
            </a:r>
          </a:p>
        </p:txBody>
      </p:sp>
      <p:pic>
        <p:nvPicPr>
          <p:cNvPr id="7" name="Picture 6">
            <a:extLst>
              <a:ext uri="{FF2B5EF4-FFF2-40B4-BE49-F238E27FC236}">
                <a16:creationId xmlns:a16="http://schemas.microsoft.com/office/drawing/2014/main" id="{D21F013B-C8EE-F22F-111A-BF58FC07F940}"/>
              </a:ext>
            </a:extLst>
          </p:cNvPr>
          <p:cNvPicPr>
            <a:picLocks noChangeAspect="1"/>
          </p:cNvPicPr>
          <p:nvPr/>
        </p:nvPicPr>
        <p:blipFill>
          <a:blip r:embed="rId4"/>
          <a:stretch>
            <a:fillRect/>
          </a:stretch>
        </p:blipFill>
        <p:spPr>
          <a:xfrm>
            <a:off x="649538" y="448678"/>
            <a:ext cx="5876925" cy="561975"/>
          </a:xfrm>
          <a:prstGeom prst="rect">
            <a:avLst/>
          </a:prstGeom>
        </p:spPr>
      </p:pic>
    </p:spTree>
    <p:extLst>
      <p:ext uri="{BB962C8B-B14F-4D97-AF65-F5344CB8AC3E}">
        <p14:creationId xmlns:p14="http://schemas.microsoft.com/office/powerpoint/2010/main" val="4292451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Black"/>
              </a:rPr>
              <a:t>Agenda</a:t>
            </a:r>
          </a:p>
        </p:txBody>
      </p:sp>
      <p:sp>
        <p:nvSpPr>
          <p:cNvPr id="5" name="Content Placeholder 4"/>
          <p:cNvSpPr>
            <a:spLocks noGrp="1"/>
          </p:cNvSpPr>
          <p:nvPr>
            <p:ph sz="half" idx="1"/>
          </p:nvPr>
        </p:nvSpPr>
        <p:spPr>
          <a:xfrm>
            <a:off x="628650" y="1825625"/>
            <a:ext cx="3886200" cy="4627426"/>
          </a:xfrm>
        </p:spPr>
        <p:txBody>
          <a:bodyPr vert="horz" lIns="91440" tIns="45720" rIns="91440" bIns="45720" rtlCol="0" anchor="t">
            <a:normAutofit/>
          </a:bodyPr>
          <a:lstStyle/>
          <a:p>
            <a:r>
              <a:rPr lang="en-US" sz="1600" dirty="0">
                <a:latin typeface="Arial"/>
                <a:cs typeface="Arial"/>
              </a:rPr>
              <a:t>X:XX 	MEETING OPENING</a:t>
            </a:r>
          </a:p>
          <a:p>
            <a:r>
              <a:rPr lang="en-US" sz="1600" dirty="0">
                <a:latin typeface="Arial"/>
                <a:cs typeface="Arial"/>
              </a:rPr>
              <a:t>Land acknowledgement</a:t>
            </a:r>
          </a:p>
          <a:p>
            <a:r>
              <a:rPr lang="en-US" sz="1600" dirty="0">
                <a:latin typeface="Arial"/>
                <a:cs typeface="Arial"/>
              </a:rPr>
              <a:t>Welcome and framing</a:t>
            </a:r>
          </a:p>
          <a:p>
            <a:r>
              <a:rPr lang="en-US" sz="1600" dirty="0">
                <a:latin typeface="Arial"/>
                <a:cs typeface="Arial"/>
              </a:rPr>
              <a:t>Introductions and check in</a:t>
            </a:r>
          </a:p>
          <a:p>
            <a:r>
              <a:rPr lang="en-US" sz="1600" dirty="0">
                <a:latin typeface="Arial"/>
                <a:cs typeface="Arial"/>
              </a:rPr>
              <a:t>Background on Whistler Sessions</a:t>
            </a:r>
          </a:p>
          <a:p>
            <a:r>
              <a:rPr lang="en-US" sz="1600" dirty="0">
                <a:latin typeface="Arial"/>
                <a:cs typeface="Arial"/>
              </a:rPr>
              <a:t>Understanding the scenarios</a:t>
            </a:r>
          </a:p>
          <a:p>
            <a:endParaRPr lang="en-US" sz="1600" dirty="0">
              <a:latin typeface="Arial"/>
              <a:cs typeface="Arial"/>
            </a:endParaRPr>
          </a:p>
          <a:p>
            <a:r>
              <a:rPr lang="en-US" sz="1600" dirty="0">
                <a:latin typeface="Arial"/>
                <a:cs typeface="Arial"/>
              </a:rPr>
              <a:t>X:XX	USING THE SCENARIOS</a:t>
            </a:r>
          </a:p>
          <a:p>
            <a:r>
              <a:rPr lang="en-US" sz="1600" dirty="0">
                <a:latin typeface="Arial"/>
                <a:cs typeface="Arial"/>
              </a:rPr>
              <a:t>Step 1 – Personal reflection</a:t>
            </a:r>
          </a:p>
          <a:p>
            <a:r>
              <a:rPr lang="en-US" sz="1600" dirty="0">
                <a:latin typeface="Arial"/>
                <a:cs typeface="Arial"/>
              </a:rPr>
              <a:t>Step 2 – Threats and opportunities</a:t>
            </a:r>
          </a:p>
          <a:p>
            <a:r>
              <a:rPr lang="en-US" sz="1600" dirty="0">
                <a:latin typeface="Arial"/>
                <a:cs typeface="Arial"/>
              </a:rPr>
              <a:t>Step 3 – Implications</a:t>
            </a:r>
          </a:p>
          <a:p>
            <a:r>
              <a:rPr lang="en-US" sz="1600" dirty="0">
                <a:latin typeface="Arial"/>
                <a:cs typeface="Arial"/>
              </a:rPr>
              <a:t>Step 4 – What must we do?</a:t>
            </a:r>
          </a:p>
          <a:p>
            <a:r>
              <a:rPr lang="en-US" sz="1600" dirty="0">
                <a:latin typeface="Arial"/>
                <a:cs typeface="Arial"/>
              </a:rPr>
              <a:t>What is emerging?</a:t>
            </a:r>
          </a:p>
          <a:p>
            <a:endParaRPr lang="en-US" sz="1600" dirty="0">
              <a:latin typeface="Arial"/>
              <a:cs typeface="Arial"/>
            </a:endParaRPr>
          </a:p>
          <a:p>
            <a:endParaRPr lang="en-US" sz="1600" dirty="0">
              <a:latin typeface="Arial"/>
              <a:cs typeface="Arial"/>
            </a:endParaRPr>
          </a:p>
        </p:txBody>
      </p:sp>
      <p:sp>
        <p:nvSpPr>
          <p:cNvPr id="6" name="Content Placeholder 5"/>
          <p:cNvSpPr>
            <a:spLocks noGrp="1"/>
          </p:cNvSpPr>
          <p:nvPr>
            <p:ph sz="half" idx="2"/>
          </p:nvPr>
        </p:nvSpPr>
        <p:spPr/>
        <p:txBody>
          <a:bodyPr vert="horz" lIns="91440" tIns="45720" rIns="91440" bIns="45720" rtlCol="0" anchor="t">
            <a:normAutofit/>
          </a:bodyPr>
          <a:lstStyle/>
          <a:p>
            <a:r>
              <a:rPr lang="en-US" sz="1600" dirty="0">
                <a:latin typeface="Arial Nova"/>
              </a:rPr>
              <a:t>X:XX	CLOSING THE MEETING</a:t>
            </a:r>
          </a:p>
          <a:p>
            <a:r>
              <a:rPr lang="en-US" sz="1600" dirty="0">
                <a:latin typeface="Arial Nova"/>
              </a:rPr>
              <a:t>Next steps</a:t>
            </a:r>
          </a:p>
          <a:p>
            <a:r>
              <a:rPr lang="en-US" sz="1600" dirty="0">
                <a:latin typeface="Arial Nova"/>
              </a:rPr>
              <a:t>Check out - What are we seeing now?</a:t>
            </a:r>
          </a:p>
          <a:p>
            <a:endParaRPr lang="en-US" sz="1600" dirty="0">
              <a:latin typeface="Arial Nova"/>
            </a:endParaRPr>
          </a:p>
          <a:p>
            <a:r>
              <a:rPr lang="en-US" sz="1600" dirty="0">
                <a:latin typeface="Arial Nova"/>
              </a:rPr>
              <a:t>X:XX	END OF THE MEETING</a:t>
            </a:r>
          </a:p>
        </p:txBody>
      </p:sp>
    </p:spTree>
    <p:extLst>
      <p:ext uri="{BB962C8B-B14F-4D97-AF65-F5344CB8AC3E}">
        <p14:creationId xmlns:p14="http://schemas.microsoft.com/office/powerpoint/2010/main" val="1250417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14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CD967F5-5479-EBA2-5776-F3BB5CAB1914}"/>
              </a:ext>
            </a:extLst>
          </p:cNvPr>
          <p:cNvGraphicFramePr>
            <a:graphicFrameLocks noGrp="1"/>
          </p:cNvGraphicFramePr>
          <p:nvPr>
            <p:extLst>
              <p:ext uri="{D42A27DB-BD31-4B8C-83A1-F6EECF244321}">
                <p14:modId xmlns:p14="http://schemas.microsoft.com/office/powerpoint/2010/main" val="43501283"/>
              </p:ext>
            </p:extLst>
          </p:nvPr>
        </p:nvGraphicFramePr>
        <p:xfrm>
          <a:off x="30440" y="2117825"/>
          <a:ext cx="9063514" cy="3568795"/>
        </p:xfrm>
        <a:graphic>
          <a:graphicData uri="http://schemas.openxmlformats.org/drawingml/2006/table">
            <a:tbl>
              <a:tblPr firstRow="1" bandRow="1">
                <a:tableStyleId>{5C22544A-7EE6-4342-B048-85BDC9FD1C3A}</a:tableStyleId>
              </a:tblPr>
              <a:tblGrid>
                <a:gridCol w="1200190">
                  <a:extLst>
                    <a:ext uri="{9D8B030D-6E8A-4147-A177-3AD203B41FA5}">
                      <a16:colId xmlns:a16="http://schemas.microsoft.com/office/drawing/2014/main" val="3109777136"/>
                    </a:ext>
                  </a:extLst>
                </a:gridCol>
                <a:gridCol w="1280609">
                  <a:extLst>
                    <a:ext uri="{9D8B030D-6E8A-4147-A177-3AD203B41FA5}">
                      <a16:colId xmlns:a16="http://schemas.microsoft.com/office/drawing/2014/main" val="1154982752"/>
                    </a:ext>
                  </a:extLst>
                </a:gridCol>
                <a:gridCol w="1340499">
                  <a:extLst>
                    <a:ext uri="{9D8B030D-6E8A-4147-A177-3AD203B41FA5}">
                      <a16:colId xmlns:a16="http://schemas.microsoft.com/office/drawing/2014/main" val="1775992995"/>
                    </a:ext>
                  </a:extLst>
                </a:gridCol>
                <a:gridCol w="1310554">
                  <a:extLst>
                    <a:ext uri="{9D8B030D-6E8A-4147-A177-3AD203B41FA5}">
                      <a16:colId xmlns:a16="http://schemas.microsoft.com/office/drawing/2014/main" val="2908591159"/>
                    </a:ext>
                  </a:extLst>
                </a:gridCol>
                <a:gridCol w="1310554">
                  <a:extLst>
                    <a:ext uri="{9D8B030D-6E8A-4147-A177-3AD203B41FA5}">
                      <a16:colId xmlns:a16="http://schemas.microsoft.com/office/drawing/2014/main" val="627153454"/>
                    </a:ext>
                  </a:extLst>
                </a:gridCol>
                <a:gridCol w="1310554">
                  <a:extLst>
                    <a:ext uri="{9D8B030D-6E8A-4147-A177-3AD203B41FA5}">
                      <a16:colId xmlns:a16="http://schemas.microsoft.com/office/drawing/2014/main" val="4139864108"/>
                    </a:ext>
                  </a:extLst>
                </a:gridCol>
                <a:gridCol w="1310554">
                  <a:extLst>
                    <a:ext uri="{9D8B030D-6E8A-4147-A177-3AD203B41FA5}">
                      <a16:colId xmlns:a16="http://schemas.microsoft.com/office/drawing/2014/main" val="3723903264"/>
                    </a:ext>
                  </a:extLst>
                </a:gridCol>
              </a:tblGrid>
              <a:tr h="1531337">
                <a:tc>
                  <a:txBody>
                    <a:bodyPr/>
                    <a:lstStyle/>
                    <a:p>
                      <a:pPr algn="l"/>
                      <a:r>
                        <a:rPr lang="en-US" sz="1200" b="1" dirty="0">
                          <a:solidFill>
                            <a:schemeClr val="tx1"/>
                          </a:solidFill>
                          <a:latin typeface="Arial"/>
                        </a:rPr>
                        <a:t>Thinking that drives decision making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Community wellbeing and belonging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Relationality between Líl̓wat Nation, Squamish Nation and Whistler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Housing and affordability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Environment, sustainability and response to climate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Development, economy and 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Culture, arts and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9446682"/>
                  </a:ext>
                </a:extLst>
              </a:tr>
              <a:tr h="2037458">
                <a:tc>
                  <a:txBody>
                    <a:bodyPr/>
                    <a:lstStyle/>
                    <a:p>
                      <a:pPr algn="l"/>
                      <a:r>
                        <a:rPr lang="en-US" sz="1200" b="0" dirty="0">
                          <a:solidFill>
                            <a:schemeClr val="tx1"/>
                          </a:solidFill>
                          <a:latin typeface="Arial"/>
                        </a:rPr>
                        <a:t>Leveraging wealth to manage limits to growth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822D">
                        <a:alpha val="25882"/>
                      </a:srgbClr>
                    </a:solidFill>
                  </a:tcPr>
                </a:tc>
                <a:tc>
                  <a:txBody>
                    <a:bodyPr/>
                    <a:lstStyle/>
                    <a:p>
                      <a:pPr algn="l"/>
                      <a:r>
                        <a:rPr lang="en-US" sz="1200" b="0" dirty="0">
                          <a:solidFill>
                            <a:schemeClr val="tx1"/>
                          </a:solidFill>
                          <a:latin typeface="Arial"/>
                        </a:rPr>
                        <a:t>Decentralized pockets of community in wealthy subdivisions. </a:t>
                      </a:r>
                    </a:p>
                    <a:p>
                      <a:pPr algn="l"/>
                      <a:r>
                        <a:rPr lang="en-US" sz="1200" b="0" dirty="0">
                          <a:solidFill>
                            <a:schemeClr val="tx1"/>
                          </a:solidFill>
                          <a:latin typeface="Arial"/>
                        </a:rPr>
                        <a:t>Addiction and mental health challenges grow among the workforce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822D">
                        <a:alpha val="25882"/>
                      </a:srgbClr>
                    </a:solidFill>
                  </a:tcPr>
                </a:tc>
                <a:tc>
                  <a:txBody>
                    <a:bodyPr/>
                    <a:lstStyle/>
                    <a:p>
                      <a:pPr algn="l"/>
                      <a:r>
                        <a:rPr lang="en-US" sz="1200" b="0" dirty="0">
                          <a:solidFill>
                            <a:schemeClr val="tx1"/>
                          </a:solidFill>
                          <a:latin typeface="Arial"/>
                        </a:rPr>
                        <a:t>Wealthy philanthropists fund opportunities for First Nations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822D">
                        <a:alpha val="25882"/>
                      </a:srgbClr>
                    </a:solidFill>
                  </a:tcPr>
                </a:tc>
                <a:tc>
                  <a:txBody>
                    <a:bodyPr/>
                    <a:lstStyle/>
                    <a:p>
                      <a:pPr algn="l"/>
                      <a:r>
                        <a:rPr lang="en-US" sz="1200" b="0" dirty="0">
                          <a:solidFill>
                            <a:schemeClr val="tx1"/>
                          </a:solidFill>
                          <a:latin typeface="Arial"/>
                        </a:rPr>
                        <a:t>High housing costs with workforce living out of town in high-density, dorm-style housing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822D">
                        <a:alpha val="25882"/>
                      </a:srgbClr>
                    </a:solidFill>
                  </a:tcPr>
                </a:tc>
                <a:tc>
                  <a:txBody>
                    <a:bodyPr/>
                    <a:lstStyle/>
                    <a:p>
                      <a:pPr algn="l"/>
                      <a:r>
                        <a:rPr lang="en-US" sz="1200" b="0" dirty="0">
                          <a:solidFill>
                            <a:schemeClr val="tx1"/>
                          </a:solidFill>
                          <a:latin typeface="Arial"/>
                        </a:rPr>
                        <a:t>Increased snowmaking to preserve the ski industry and increased GHG emission due to larger houses with few restrictions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822D">
                        <a:alpha val="25882"/>
                      </a:srgbClr>
                    </a:solidFill>
                  </a:tcPr>
                </a:tc>
                <a:tc>
                  <a:txBody>
                    <a:bodyPr/>
                    <a:lstStyle/>
                    <a:p>
                      <a:pPr algn="l"/>
                      <a:r>
                        <a:rPr lang="en-US" sz="1200" b="0" dirty="0">
                          <a:solidFill>
                            <a:schemeClr val="tx1"/>
                          </a:solidFill>
                          <a:latin typeface="Arial"/>
                        </a:rPr>
                        <a:t>Housing and tourism infrastructure that caters to the wealthy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822D">
                        <a:alpha val="25882"/>
                      </a:srgbClr>
                    </a:solidFill>
                  </a:tcPr>
                </a:tc>
                <a:tc>
                  <a:txBody>
                    <a:bodyPr/>
                    <a:lstStyle/>
                    <a:p>
                      <a:pPr algn="l"/>
                      <a:r>
                        <a:rPr lang="en-US" sz="1200" b="0" dirty="0">
                          <a:solidFill>
                            <a:schemeClr val="tx1"/>
                          </a:solidFill>
                          <a:latin typeface="Arial"/>
                        </a:rPr>
                        <a:t>Arts and culture are vibrant in decentralized pockets, and private education expands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B822D">
                        <a:alpha val="25882"/>
                      </a:srgbClr>
                    </a:solidFill>
                  </a:tcPr>
                </a:tc>
                <a:extLst>
                  <a:ext uri="{0D108BD9-81ED-4DB2-BD59-A6C34878D82A}">
                    <a16:rowId xmlns:a16="http://schemas.microsoft.com/office/drawing/2014/main" val="789387288"/>
                  </a:ext>
                </a:extLst>
              </a:tr>
            </a:tbl>
          </a:graphicData>
        </a:graphic>
      </p:graphicFrame>
      <p:pic>
        <p:nvPicPr>
          <p:cNvPr id="6" name="Picture 5">
            <a:extLst>
              <a:ext uri="{FF2B5EF4-FFF2-40B4-BE49-F238E27FC236}">
                <a16:creationId xmlns:a16="http://schemas.microsoft.com/office/drawing/2014/main" id="{BD2DDE58-6EDD-EEF8-EAC7-69B2F9B37D5D}"/>
              </a:ext>
            </a:extLst>
          </p:cNvPr>
          <p:cNvPicPr>
            <a:picLocks noChangeAspect="1"/>
          </p:cNvPicPr>
          <p:nvPr/>
        </p:nvPicPr>
        <p:blipFill>
          <a:blip r:embed="rId3"/>
          <a:stretch>
            <a:fillRect/>
          </a:stretch>
        </p:blipFill>
        <p:spPr>
          <a:xfrm>
            <a:off x="138363" y="529073"/>
            <a:ext cx="4848225" cy="600075"/>
          </a:xfrm>
          <a:prstGeom prst="rect">
            <a:avLst/>
          </a:prstGeom>
        </p:spPr>
      </p:pic>
      <p:pic>
        <p:nvPicPr>
          <p:cNvPr id="9" name="Picture 8">
            <a:extLst>
              <a:ext uri="{FF2B5EF4-FFF2-40B4-BE49-F238E27FC236}">
                <a16:creationId xmlns:a16="http://schemas.microsoft.com/office/drawing/2014/main" id="{A18D1996-87EA-5C9A-5F83-2557776EC160}"/>
              </a:ext>
            </a:extLst>
          </p:cNvPr>
          <p:cNvPicPr>
            <a:picLocks noChangeAspect="1"/>
          </p:cNvPicPr>
          <p:nvPr/>
        </p:nvPicPr>
        <p:blipFill>
          <a:blip r:embed="rId4"/>
          <a:stretch>
            <a:fillRect/>
          </a:stretch>
        </p:blipFill>
        <p:spPr>
          <a:xfrm rot="5400000">
            <a:off x="1219450" y="205730"/>
            <a:ext cx="447675" cy="2609850"/>
          </a:xfrm>
          <a:prstGeom prst="rect">
            <a:avLst/>
          </a:prstGeom>
        </p:spPr>
      </p:pic>
    </p:spTree>
    <p:extLst>
      <p:ext uri="{BB962C8B-B14F-4D97-AF65-F5344CB8AC3E}">
        <p14:creationId xmlns:p14="http://schemas.microsoft.com/office/powerpoint/2010/main" val="4259244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E1A0A9-8825-53D9-7B12-D099551F081E}"/>
              </a:ext>
            </a:extLst>
          </p:cNvPr>
          <p:cNvPicPr>
            <a:picLocks noChangeAspect="1"/>
          </p:cNvPicPr>
          <p:nvPr/>
        </p:nvPicPr>
        <p:blipFill>
          <a:blip r:embed="rId3"/>
          <a:stretch>
            <a:fillRect/>
          </a:stretch>
        </p:blipFill>
        <p:spPr>
          <a:xfrm>
            <a:off x="685801" y="474662"/>
            <a:ext cx="2184399" cy="809625"/>
          </a:xfrm>
          <a:prstGeom prst="rect">
            <a:avLst/>
          </a:prstGeom>
        </p:spPr>
      </p:pic>
      <p:sp>
        <p:nvSpPr>
          <p:cNvPr id="4" name="Content Placeholder 3">
            <a:extLst>
              <a:ext uri="{FF2B5EF4-FFF2-40B4-BE49-F238E27FC236}">
                <a16:creationId xmlns:a16="http://schemas.microsoft.com/office/drawing/2014/main" id="{BC1AC19F-C39C-1C92-6BE2-764DCB2D1E42}"/>
              </a:ext>
            </a:extLst>
          </p:cNvPr>
          <p:cNvSpPr>
            <a:spLocks noGrp="1"/>
          </p:cNvSpPr>
          <p:nvPr>
            <p:ph idx="1"/>
          </p:nvPr>
        </p:nvSpPr>
        <p:spPr>
          <a:xfrm>
            <a:off x="628650" y="1431667"/>
            <a:ext cx="7886700" cy="4490205"/>
          </a:xfrm>
        </p:spPr>
        <p:txBody>
          <a:bodyPr vert="horz" lIns="91440" tIns="45720" rIns="91440" bIns="45720" rtlCol="0" anchor="t">
            <a:noAutofit/>
          </a:bodyPr>
          <a:lstStyle/>
          <a:p>
            <a:r>
              <a:rPr lang="en-US" sz="1600" dirty="0">
                <a:latin typeface="Arial"/>
                <a:cs typeface="Arial"/>
              </a:rPr>
              <a:t>Tourism demand grows, pressure on affordable housing increases, and Whistler’s government manages its growth strictly. </a:t>
            </a:r>
          </a:p>
          <a:p>
            <a:r>
              <a:rPr lang="en-US" sz="1600" dirty="0">
                <a:latin typeface="Arial"/>
                <a:cs typeface="Arial"/>
              </a:rPr>
              <a:t>As pressures mount on businesses and services, growing operating costs lead to increased prices. Tourism revenue increasingly comes from wealthier tourists who stay for longer and spend more, serving as a “self-limiting” strategy for managing visitation while growing the economy. The economy becomes dominated by large businesses based outside of Whistler, and the mountain operator’s influence on decision making grows. </a:t>
            </a:r>
          </a:p>
          <a:p>
            <a:r>
              <a:rPr lang="en-US" sz="1600" dirty="0">
                <a:latin typeface="Arial"/>
                <a:cs typeface="Arial"/>
              </a:rPr>
              <a:t>The only new employee housing is dorm-style rental housing far away from employees’ places of work. More second homeowners engage in local government and philanthropy, and social service priorities become driven by the mountain operator’s and philanthropists’ personal interests and resources. Bolstered by an increasingly wealthy population, local philanthropy supports new economic opportunities and cultural activities. New activities include diversified opportunities to learn about Squamish Nation and Ĺiĺwat7ú culture and history, as well as offerings represented as “Indigenous” that some see as culturally appropriative.  </a:t>
            </a:r>
          </a:p>
          <a:p>
            <a:r>
              <a:rPr lang="en-US" sz="1600" dirty="0">
                <a:latin typeface="Arial"/>
                <a:cs typeface="Arial"/>
              </a:rPr>
              <a:t>Whistler’s “mountain culture” shifts into a form more influenced by wealthy visitors and residents. Long-term and new wealthier residents enjoy a high quality of life and vibrant culture in their communities, while systemic gentrification puts economic burdens on the workforce that exacerbate mental health and wellbeing challenges. </a:t>
            </a:r>
          </a:p>
        </p:txBody>
      </p:sp>
      <p:pic>
        <p:nvPicPr>
          <p:cNvPr id="6" name="Picture 5">
            <a:extLst>
              <a:ext uri="{FF2B5EF4-FFF2-40B4-BE49-F238E27FC236}">
                <a16:creationId xmlns:a16="http://schemas.microsoft.com/office/drawing/2014/main" id="{1131F281-59A4-DBF0-F65B-47F5F4FB7495}"/>
              </a:ext>
            </a:extLst>
          </p:cNvPr>
          <p:cNvPicPr>
            <a:picLocks noChangeAspect="1"/>
          </p:cNvPicPr>
          <p:nvPr/>
        </p:nvPicPr>
        <p:blipFill>
          <a:blip r:embed="rId4"/>
          <a:stretch>
            <a:fillRect/>
          </a:stretch>
        </p:blipFill>
        <p:spPr>
          <a:xfrm>
            <a:off x="685801" y="684212"/>
            <a:ext cx="4848225" cy="600075"/>
          </a:xfrm>
          <a:prstGeom prst="rect">
            <a:avLst/>
          </a:prstGeom>
        </p:spPr>
      </p:pic>
    </p:spTree>
    <p:extLst>
      <p:ext uri="{BB962C8B-B14F-4D97-AF65-F5344CB8AC3E}">
        <p14:creationId xmlns:p14="http://schemas.microsoft.com/office/powerpoint/2010/main" val="2382804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268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EE8BF-3D72-CCB0-03AF-B68CB76DADCF}"/>
              </a:ext>
            </a:extLst>
          </p:cNvPr>
          <p:cNvPicPr>
            <a:picLocks noChangeAspect="1"/>
          </p:cNvPicPr>
          <p:nvPr/>
        </p:nvPicPr>
        <p:blipFill>
          <a:blip r:embed="rId3"/>
          <a:stretch>
            <a:fillRect/>
          </a:stretch>
        </p:blipFill>
        <p:spPr>
          <a:xfrm>
            <a:off x="183275" y="600369"/>
            <a:ext cx="4762500" cy="638175"/>
          </a:xfrm>
          <a:prstGeom prst="rect">
            <a:avLst/>
          </a:prstGeom>
        </p:spPr>
      </p:pic>
      <p:pic>
        <p:nvPicPr>
          <p:cNvPr id="6" name="Picture 5">
            <a:extLst>
              <a:ext uri="{FF2B5EF4-FFF2-40B4-BE49-F238E27FC236}">
                <a16:creationId xmlns:a16="http://schemas.microsoft.com/office/drawing/2014/main" id="{39875674-2BA6-41D6-03F1-9694A887378E}"/>
              </a:ext>
            </a:extLst>
          </p:cNvPr>
          <p:cNvPicPr>
            <a:picLocks noChangeAspect="1"/>
          </p:cNvPicPr>
          <p:nvPr/>
        </p:nvPicPr>
        <p:blipFill>
          <a:blip r:embed="rId4"/>
          <a:stretch>
            <a:fillRect/>
          </a:stretch>
        </p:blipFill>
        <p:spPr>
          <a:xfrm rot="5400000">
            <a:off x="1264363" y="157457"/>
            <a:ext cx="447675" cy="2609850"/>
          </a:xfrm>
          <a:prstGeom prst="rect">
            <a:avLst/>
          </a:prstGeom>
        </p:spPr>
      </p:pic>
      <p:graphicFrame>
        <p:nvGraphicFramePr>
          <p:cNvPr id="9" name="Table 4">
            <a:extLst>
              <a:ext uri="{FF2B5EF4-FFF2-40B4-BE49-F238E27FC236}">
                <a16:creationId xmlns:a16="http://schemas.microsoft.com/office/drawing/2014/main" id="{415AF078-E361-701D-7D40-0D60478FC2AD}"/>
              </a:ext>
            </a:extLst>
          </p:cNvPr>
          <p:cNvGraphicFramePr>
            <a:graphicFrameLocks noGrp="1"/>
          </p:cNvGraphicFramePr>
          <p:nvPr>
            <p:extLst>
              <p:ext uri="{D42A27DB-BD31-4B8C-83A1-F6EECF244321}">
                <p14:modId xmlns:p14="http://schemas.microsoft.com/office/powerpoint/2010/main" val="41036957"/>
              </p:ext>
            </p:extLst>
          </p:nvPr>
        </p:nvGraphicFramePr>
        <p:xfrm>
          <a:off x="49055" y="1913175"/>
          <a:ext cx="9051242" cy="3715988"/>
        </p:xfrm>
        <a:graphic>
          <a:graphicData uri="http://schemas.openxmlformats.org/drawingml/2006/table">
            <a:tbl>
              <a:tblPr firstRow="1" bandRow="1">
                <a:tableStyleId>{5C22544A-7EE6-4342-B048-85BDC9FD1C3A}</a:tableStyleId>
              </a:tblPr>
              <a:tblGrid>
                <a:gridCol w="1198566">
                  <a:extLst>
                    <a:ext uri="{9D8B030D-6E8A-4147-A177-3AD203B41FA5}">
                      <a16:colId xmlns:a16="http://schemas.microsoft.com/office/drawing/2014/main" val="3109777136"/>
                    </a:ext>
                  </a:extLst>
                </a:gridCol>
                <a:gridCol w="1278875">
                  <a:extLst>
                    <a:ext uri="{9D8B030D-6E8A-4147-A177-3AD203B41FA5}">
                      <a16:colId xmlns:a16="http://schemas.microsoft.com/office/drawing/2014/main" val="1154982752"/>
                    </a:ext>
                  </a:extLst>
                </a:gridCol>
                <a:gridCol w="1338685">
                  <a:extLst>
                    <a:ext uri="{9D8B030D-6E8A-4147-A177-3AD203B41FA5}">
                      <a16:colId xmlns:a16="http://schemas.microsoft.com/office/drawing/2014/main" val="1775992995"/>
                    </a:ext>
                  </a:extLst>
                </a:gridCol>
                <a:gridCol w="1308779">
                  <a:extLst>
                    <a:ext uri="{9D8B030D-6E8A-4147-A177-3AD203B41FA5}">
                      <a16:colId xmlns:a16="http://schemas.microsoft.com/office/drawing/2014/main" val="2908591159"/>
                    </a:ext>
                  </a:extLst>
                </a:gridCol>
                <a:gridCol w="1308779">
                  <a:extLst>
                    <a:ext uri="{9D8B030D-6E8A-4147-A177-3AD203B41FA5}">
                      <a16:colId xmlns:a16="http://schemas.microsoft.com/office/drawing/2014/main" val="627153454"/>
                    </a:ext>
                  </a:extLst>
                </a:gridCol>
                <a:gridCol w="1308779">
                  <a:extLst>
                    <a:ext uri="{9D8B030D-6E8A-4147-A177-3AD203B41FA5}">
                      <a16:colId xmlns:a16="http://schemas.microsoft.com/office/drawing/2014/main" val="4139864108"/>
                    </a:ext>
                  </a:extLst>
                </a:gridCol>
                <a:gridCol w="1308779">
                  <a:extLst>
                    <a:ext uri="{9D8B030D-6E8A-4147-A177-3AD203B41FA5}">
                      <a16:colId xmlns:a16="http://schemas.microsoft.com/office/drawing/2014/main" val="3723903264"/>
                    </a:ext>
                  </a:extLst>
                </a:gridCol>
              </a:tblGrid>
              <a:tr h="1267663">
                <a:tc>
                  <a:txBody>
                    <a:bodyPr/>
                    <a:lstStyle/>
                    <a:p>
                      <a:pPr algn="l"/>
                      <a:r>
                        <a:rPr lang="en-US" sz="1200" b="1" dirty="0">
                          <a:solidFill>
                            <a:schemeClr val="tx1"/>
                          </a:solidFill>
                          <a:latin typeface="Arial"/>
                        </a:rPr>
                        <a:t>Thinking that drives decision making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Community wellbeing and belonging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Relationality between Líl̓wat Nation, Squamish Nation and Whistler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Housing and affordability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Environment, sustainability and response to climate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Development, economy and 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chemeClr val="tx1"/>
                          </a:solidFill>
                          <a:latin typeface="Arial"/>
                        </a:rPr>
                        <a:t>Culture, arts and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9446682"/>
                  </a:ext>
                </a:extLst>
              </a:tr>
              <a:tr h="2448325">
                <a:tc>
                  <a:txBody>
                    <a:bodyPr/>
                    <a:lstStyle/>
                    <a:p>
                      <a:pPr algn="l"/>
                      <a:r>
                        <a:rPr lang="en-US" sz="1200" b="0" dirty="0">
                          <a:solidFill>
                            <a:srgbClr val="1E4422"/>
                          </a:solidFill>
                          <a:latin typeface="Arial"/>
                        </a:rPr>
                        <a:t>Building a new community following collapse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F2DE"/>
                    </a:solidFill>
                  </a:tcPr>
                </a:tc>
                <a:tc>
                  <a:txBody>
                    <a:bodyPr/>
                    <a:lstStyle/>
                    <a:p>
                      <a:pPr algn="l"/>
                      <a:r>
                        <a:rPr lang="en-US" sz="1200" b="0" dirty="0">
                          <a:solidFill>
                            <a:srgbClr val="1E4422"/>
                          </a:solidFill>
                          <a:latin typeface="Arial"/>
                        </a:rPr>
                        <a:t>Rebuilt community based on connection to the land and uniqueness of Whistler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F2DE"/>
                    </a:solidFill>
                  </a:tcPr>
                </a:tc>
                <a:tc>
                  <a:txBody>
                    <a:bodyPr/>
                    <a:lstStyle/>
                    <a:p>
                      <a:pPr algn="l"/>
                      <a:r>
                        <a:rPr lang="en-US" sz="1200" b="0" dirty="0">
                          <a:solidFill>
                            <a:srgbClr val="1E4422"/>
                          </a:solidFill>
                          <a:latin typeface="Arial"/>
                        </a:rPr>
                        <a:t>Reformed governance that elevates First Nations perspectives. </a:t>
                      </a:r>
                    </a:p>
                    <a:p>
                      <a:pPr algn="l"/>
                      <a:endParaRPr lang="en-US" sz="1200" b="0" dirty="0">
                        <a:solidFill>
                          <a:srgbClr val="1E4422"/>
                        </a:solidFill>
                        <a:latin typeface="Arial"/>
                      </a:endParaRPr>
                    </a:p>
                    <a:p>
                      <a:pPr algn="l"/>
                      <a:r>
                        <a:rPr lang="en-US" sz="1200" b="0" dirty="0">
                          <a:solidFill>
                            <a:srgbClr val="1E4422"/>
                          </a:solidFill>
                          <a:latin typeface="Arial"/>
                        </a:rPr>
                        <a:t>First Nations lead a return to a more traditional use of and reverence for the 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F2DE"/>
                    </a:solidFill>
                  </a:tcPr>
                </a:tc>
                <a:tc>
                  <a:txBody>
                    <a:bodyPr/>
                    <a:lstStyle/>
                    <a:p>
                      <a:pPr algn="l"/>
                      <a:r>
                        <a:rPr lang="en-US" sz="1200" b="0" dirty="0">
                          <a:solidFill>
                            <a:srgbClr val="1E4422"/>
                          </a:solidFill>
                          <a:latin typeface="Arial"/>
                        </a:rPr>
                        <a:t>Housing demographics shift with less second home ownership and reduced need for workforce housing.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F2DE"/>
                    </a:solidFill>
                  </a:tcPr>
                </a:tc>
                <a:tc>
                  <a:txBody>
                    <a:bodyPr/>
                    <a:lstStyle/>
                    <a:p>
                      <a:pPr algn="l"/>
                      <a:r>
                        <a:rPr lang="en-US" sz="1200" b="0" dirty="0">
                          <a:solidFill>
                            <a:srgbClr val="1E4422"/>
                          </a:solidFill>
                          <a:latin typeface="Arial"/>
                        </a:rPr>
                        <a:t>Climate change drives collapse followed by a regenerative, land-based economy with reduced GHG emissions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F2DE"/>
                    </a:solidFill>
                  </a:tcPr>
                </a:tc>
                <a:tc>
                  <a:txBody>
                    <a:bodyPr/>
                    <a:lstStyle/>
                    <a:p>
                      <a:pPr algn="l"/>
                      <a:r>
                        <a:rPr lang="en-US" sz="1200" b="0" dirty="0">
                          <a:solidFill>
                            <a:srgbClr val="1E4422"/>
                          </a:solidFill>
                          <a:latin typeface="Arial"/>
                        </a:rPr>
                        <a:t>Resources scarce amid global, national, and local crises.</a:t>
                      </a:r>
                    </a:p>
                    <a:p>
                      <a:pPr algn="l"/>
                      <a:endParaRPr lang="en-US" sz="1200" b="0" dirty="0">
                        <a:solidFill>
                          <a:srgbClr val="1E4422"/>
                        </a:solidFill>
                        <a:latin typeface="Arial"/>
                      </a:endParaRPr>
                    </a:p>
                    <a:p>
                      <a:pPr algn="l"/>
                      <a:r>
                        <a:rPr lang="en-US" sz="1200" b="0" dirty="0">
                          <a:solidFill>
                            <a:srgbClr val="1E4422"/>
                          </a:solidFill>
                          <a:latin typeface="Arial"/>
                        </a:rPr>
                        <a:t>Repurposed 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F2DE"/>
                    </a:solidFill>
                  </a:tcPr>
                </a:tc>
                <a:tc>
                  <a:txBody>
                    <a:bodyPr/>
                    <a:lstStyle/>
                    <a:p>
                      <a:pPr algn="l"/>
                      <a:r>
                        <a:rPr lang="en-US" sz="1200" b="0" dirty="0">
                          <a:solidFill>
                            <a:srgbClr val="1E4422"/>
                          </a:solidFill>
                          <a:latin typeface="Arial"/>
                        </a:rPr>
                        <a:t>Arts and culture help drive the economy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F2DE"/>
                    </a:solidFill>
                  </a:tcPr>
                </a:tc>
                <a:extLst>
                  <a:ext uri="{0D108BD9-81ED-4DB2-BD59-A6C34878D82A}">
                    <a16:rowId xmlns:a16="http://schemas.microsoft.com/office/drawing/2014/main" val="789387288"/>
                  </a:ext>
                </a:extLst>
              </a:tr>
            </a:tbl>
          </a:graphicData>
        </a:graphic>
      </p:graphicFrame>
    </p:spTree>
    <p:extLst>
      <p:ext uri="{BB962C8B-B14F-4D97-AF65-F5344CB8AC3E}">
        <p14:creationId xmlns:p14="http://schemas.microsoft.com/office/powerpoint/2010/main" val="354255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CB662E-D299-E04F-026F-59C8DA19D91F}"/>
              </a:ext>
            </a:extLst>
          </p:cNvPr>
          <p:cNvPicPr>
            <a:picLocks noChangeAspect="1"/>
          </p:cNvPicPr>
          <p:nvPr/>
        </p:nvPicPr>
        <p:blipFill>
          <a:blip r:embed="rId3"/>
          <a:stretch>
            <a:fillRect/>
          </a:stretch>
        </p:blipFill>
        <p:spPr>
          <a:xfrm>
            <a:off x="727074" y="379795"/>
            <a:ext cx="2511425" cy="610805"/>
          </a:xfrm>
          <a:prstGeom prst="rect">
            <a:avLst/>
          </a:prstGeom>
        </p:spPr>
      </p:pic>
      <p:sp>
        <p:nvSpPr>
          <p:cNvPr id="4" name="TextBox 3">
            <a:extLst>
              <a:ext uri="{FF2B5EF4-FFF2-40B4-BE49-F238E27FC236}">
                <a16:creationId xmlns:a16="http://schemas.microsoft.com/office/drawing/2014/main" id="{D97D3E26-3143-A10A-F448-DCBC3F500371}"/>
              </a:ext>
            </a:extLst>
          </p:cNvPr>
          <p:cNvSpPr txBox="1"/>
          <p:nvPr/>
        </p:nvSpPr>
        <p:spPr>
          <a:xfrm>
            <a:off x="847389" y="1742995"/>
            <a:ext cx="8164263" cy="4031873"/>
          </a:xfrm>
          <a:prstGeom prst="rect">
            <a:avLst/>
          </a:prstGeom>
          <a:noFill/>
        </p:spPr>
        <p:txBody>
          <a:bodyPr wrap="square" lIns="91440" tIns="45720" rIns="91440" bIns="45720" anchor="t">
            <a:spAutoFit/>
          </a:bodyPr>
          <a:lstStyle/>
          <a:p>
            <a:r>
              <a:rPr lang="en-US" sz="1600" dirty="0">
                <a:latin typeface="Arial"/>
                <a:cs typeface="Arial"/>
              </a:rPr>
              <a:t>Global climate and financial crises converge to devastate economies both internationally and in Canada. Whistler’s recovery from the COVID-19 pandemic is unstable, wildfires inflict massive damage to its infrastructure, and snowfall declines faster than anticipated due to climate change. </a:t>
            </a:r>
          </a:p>
          <a:p>
            <a:endParaRPr lang="en-US" sz="1600" dirty="0">
              <a:latin typeface="Arial"/>
              <a:cs typeface="Arial"/>
            </a:endParaRPr>
          </a:p>
          <a:p>
            <a:r>
              <a:rPr lang="en-US" sz="1600" dirty="0">
                <a:latin typeface="Arial"/>
                <a:cs typeface="Arial"/>
              </a:rPr>
              <a:t>These intersecting crises lead to an economic collapse in Whistler, with many small businesses and residents leaving due to untenable levels of uncertainty. The mountain becomes locally owned and managed. </a:t>
            </a:r>
          </a:p>
          <a:p>
            <a:endParaRPr lang="en-US" sz="1600" dirty="0">
              <a:latin typeface="Arial"/>
              <a:cs typeface="Arial"/>
            </a:endParaRPr>
          </a:p>
          <a:p>
            <a:r>
              <a:rPr lang="en-US" sz="1600" dirty="0">
                <a:latin typeface="Arial"/>
                <a:cs typeface="Arial"/>
              </a:rPr>
              <a:t>A shrinking population brings more affordability, as well as a concentration of community values based on common ground between those who remain: a connection to the land and the uniqueness of Whistler as a place, and its rich history that is held by the Squamish people and Lil’wat people. These values drive a new agenda of rebuilding post-collapse, including reformed governance structures that </a:t>
            </a:r>
            <a:r>
              <a:rPr lang="en-US" sz="1600" dirty="0" err="1">
                <a:latin typeface="Arial"/>
                <a:cs typeface="Arial"/>
              </a:rPr>
              <a:t>centre</a:t>
            </a:r>
            <a:r>
              <a:rPr lang="en-US" sz="1600" dirty="0">
                <a:latin typeface="Arial"/>
                <a:cs typeface="Arial"/>
              </a:rPr>
              <a:t> around the Nation’s perspectives. The community builds a new regenerative economy, including Indigenous-led tourism offerings based on arts, culture, and the land. </a:t>
            </a:r>
          </a:p>
        </p:txBody>
      </p:sp>
      <p:pic>
        <p:nvPicPr>
          <p:cNvPr id="6" name="Picture 5">
            <a:extLst>
              <a:ext uri="{FF2B5EF4-FFF2-40B4-BE49-F238E27FC236}">
                <a16:creationId xmlns:a16="http://schemas.microsoft.com/office/drawing/2014/main" id="{4463A98F-A99B-89BA-7CC0-F3D2816F52B8}"/>
              </a:ext>
            </a:extLst>
          </p:cNvPr>
          <p:cNvPicPr>
            <a:picLocks noChangeAspect="1"/>
          </p:cNvPicPr>
          <p:nvPr/>
        </p:nvPicPr>
        <p:blipFill>
          <a:blip r:embed="rId4"/>
          <a:stretch>
            <a:fillRect/>
          </a:stretch>
        </p:blipFill>
        <p:spPr>
          <a:xfrm>
            <a:off x="847389" y="862093"/>
            <a:ext cx="4762500" cy="638175"/>
          </a:xfrm>
          <a:prstGeom prst="rect">
            <a:avLst/>
          </a:prstGeom>
        </p:spPr>
      </p:pic>
    </p:spTree>
    <p:extLst>
      <p:ext uri="{BB962C8B-B14F-4D97-AF65-F5344CB8AC3E}">
        <p14:creationId xmlns:p14="http://schemas.microsoft.com/office/powerpoint/2010/main" val="2983677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8900" y="-265546"/>
            <a:ext cx="9232900" cy="7123546"/>
          </a:xfrm>
          <a:prstGeom prst="rect">
            <a:avLst/>
          </a:prstGeom>
        </p:spPr>
      </p:pic>
    </p:spTree>
    <p:extLst>
      <p:ext uri="{BB962C8B-B14F-4D97-AF65-F5344CB8AC3E}">
        <p14:creationId xmlns:p14="http://schemas.microsoft.com/office/powerpoint/2010/main" val="1928082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599CF-57C5-29E1-9B52-E4AB080487BF}"/>
              </a:ext>
            </a:extLst>
          </p:cNvPr>
          <p:cNvSpPr>
            <a:spLocks noGrp="1"/>
          </p:cNvSpPr>
          <p:nvPr>
            <p:ph type="title"/>
          </p:nvPr>
        </p:nvSpPr>
        <p:spPr/>
        <p:txBody>
          <a:bodyPr>
            <a:normAutofit fontScale="90000"/>
          </a:bodyPr>
          <a:lstStyle/>
          <a:p>
            <a:r>
              <a:rPr lang="en-US" dirty="0">
                <a:latin typeface="Arial Black"/>
              </a:rPr>
              <a:t>Take a minute to reflect…</a:t>
            </a:r>
          </a:p>
        </p:txBody>
      </p:sp>
      <p:sp>
        <p:nvSpPr>
          <p:cNvPr id="3" name="Content Placeholder 2">
            <a:extLst>
              <a:ext uri="{FF2B5EF4-FFF2-40B4-BE49-F238E27FC236}">
                <a16:creationId xmlns:a16="http://schemas.microsoft.com/office/drawing/2014/main" id="{8D7CEA6E-4EF2-779A-5735-25BAD596BA75}"/>
              </a:ext>
            </a:extLst>
          </p:cNvPr>
          <p:cNvSpPr>
            <a:spLocks noGrp="1"/>
          </p:cNvSpPr>
          <p:nvPr>
            <p:ph idx="1"/>
          </p:nvPr>
        </p:nvSpPr>
        <p:spPr/>
        <p:txBody>
          <a:bodyPr vert="horz" lIns="91440" tIns="45720" rIns="91440" bIns="45720" rtlCol="0" anchor="t">
            <a:normAutofit/>
          </a:bodyPr>
          <a:lstStyle/>
          <a:p>
            <a:pPr>
              <a:spcBef>
                <a:spcPts val="600"/>
              </a:spcBef>
            </a:pPr>
            <a:endParaRPr lang="en-US" sz="2000" dirty="0">
              <a:latin typeface="Arial"/>
              <a:cs typeface="Arial"/>
            </a:endParaRPr>
          </a:p>
          <a:p>
            <a:pPr>
              <a:spcBef>
                <a:spcPts val="600"/>
              </a:spcBef>
            </a:pPr>
            <a:r>
              <a:rPr lang="en-US" sz="2000" dirty="0">
                <a:latin typeface="Arial"/>
                <a:cs typeface="Arial"/>
              </a:rPr>
              <a:t>What </a:t>
            </a:r>
            <a:r>
              <a:rPr lang="en-US" sz="2000" b="1" i="1" dirty="0">
                <a:latin typeface="Arial"/>
                <a:cs typeface="Arial"/>
              </a:rPr>
              <a:t>feelings</a:t>
            </a:r>
            <a:r>
              <a:rPr lang="en-US" sz="2000" dirty="0">
                <a:latin typeface="Arial"/>
                <a:cs typeface="Arial"/>
              </a:rPr>
              <a:t> arose for you as you listened to these four stories?</a:t>
            </a:r>
          </a:p>
          <a:p>
            <a:pPr marL="457200" indent="-457200">
              <a:spcBef>
                <a:spcPts val="600"/>
              </a:spcBef>
              <a:buFont typeface="Arial" panose="020B0604020202020204" pitchFamily="34" charset="0"/>
              <a:buChar char="•"/>
            </a:pPr>
            <a:endParaRPr lang="en-US" sz="2000" dirty="0">
              <a:latin typeface="Arial"/>
              <a:cs typeface="Arial"/>
            </a:endParaRPr>
          </a:p>
          <a:p>
            <a:pPr>
              <a:spcBef>
                <a:spcPts val="600"/>
              </a:spcBef>
            </a:pPr>
            <a:r>
              <a:rPr lang="en-US" sz="2000" dirty="0">
                <a:latin typeface="Arial"/>
                <a:cs typeface="Arial"/>
              </a:rPr>
              <a:t>What </a:t>
            </a:r>
            <a:r>
              <a:rPr lang="en-US" sz="2000" b="1" i="1" dirty="0">
                <a:latin typeface="Arial"/>
                <a:cs typeface="Arial"/>
              </a:rPr>
              <a:t>thoughts</a:t>
            </a:r>
            <a:r>
              <a:rPr lang="en-US" sz="2000" dirty="0">
                <a:latin typeface="Arial"/>
                <a:cs typeface="Arial"/>
              </a:rPr>
              <a:t> arose for you as you listened to these four stories?</a:t>
            </a:r>
          </a:p>
          <a:p>
            <a:pPr marL="457200" indent="-457200">
              <a:spcBef>
                <a:spcPts val="600"/>
              </a:spcBef>
              <a:buFont typeface="Arial" panose="020B0604020202020204" pitchFamily="34" charset="0"/>
              <a:buChar char="•"/>
            </a:pPr>
            <a:endParaRPr lang="en-US" sz="2000" dirty="0">
              <a:latin typeface="Arial"/>
              <a:cs typeface="Arial"/>
            </a:endParaRPr>
          </a:p>
          <a:p>
            <a:pPr>
              <a:spcBef>
                <a:spcPts val="600"/>
              </a:spcBef>
            </a:pPr>
            <a:r>
              <a:rPr lang="en-US" sz="2000" dirty="0">
                <a:latin typeface="Arial"/>
                <a:cs typeface="Arial"/>
              </a:rPr>
              <a:t>What scenario are you </a:t>
            </a:r>
            <a:r>
              <a:rPr lang="en-US" sz="2000" b="1" i="1" dirty="0">
                <a:latin typeface="Arial"/>
                <a:cs typeface="Arial"/>
              </a:rPr>
              <a:t>contributing</a:t>
            </a:r>
            <a:r>
              <a:rPr lang="en-US" sz="2000" dirty="0">
                <a:latin typeface="Arial"/>
                <a:cs typeface="Arial"/>
              </a:rPr>
              <a:t> to enacting?</a:t>
            </a:r>
          </a:p>
          <a:p>
            <a:pPr marL="457200" indent="-457200">
              <a:spcBef>
                <a:spcPts val="600"/>
              </a:spcBef>
              <a:buFont typeface="Arial" panose="020B0604020202020204" pitchFamily="34" charset="0"/>
              <a:buChar char="•"/>
            </a:pPr>
            <a:endParaRPr lang="en-US" sz="2000" dirty="0">
              <a:latin typeface="Arial"/>
              <a:cs typeface="Arial"/>
            </a:endParaRPr>
          </a:p>
          <a:p>
            <a:pPr>
              <a:spcBef>
                <a:spcPts val="600"/>
              </a:spcBef>
            </a:pPr>
            <a:r>
              <a:rPr lang="en-US" sz="2000" dirty="0">
                <a:latin typeface="Arial"/>
                <a:cs typeface="Arial"/>
              </a:rPr>
              <a:t>What is one </a:t>
            </a:r>
            <a:r>
              <a:rPr lang="en-US" sz="2000" b="1" i="1" dirty="0">
                <a:latin typeface="Arial"/>
                <a:cs typeface="Arial"/>
              </a:rPr>
              <a:t>question</a:t>
            </a:r>
            <a:r>
              <a:rPr lang="en-US" sz="2000" dirty="0">
                <a:latin typeface="Arial"/>
                <a:cs typeface="Arial"/>
              </a:rPr>
              <a:t> you are asking yourself?</a:t>
            </a:r>
          </a:p>
        </p:txBody>
      </p:sp>
    </p:spTree>
    <p:extLst>
      <p:ext uri="{BB962C8B-B14F-4D97-AF65-F5344CB8AC3E}">
        <p14:creationId xmlns:p14="http://schemas.microsoft.com/office/powerpoint/2010/main" val="1390337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BECD9-CDB1-BE0D-F313-23FFA8602588}"/>
              </a:ext>
            </a:extLst>
          </p:cNvPr>
          <p:cNvSpPr>
            <a:spLocks noGrp="1"/>
          </p:cNvSpPr>
          <p:nvPr>
            <p:ph type="title"/>
          </p:nvPr>
        </p:nvSpPr>
        <p:spPr/>
        <p:txBody>
          <a:bodyPr/>
          <a:lstStyle/>
          <a:p>
            <a:r>
              <a:rPr lang="en-US" dirty="0">
                <a:latin typeface="Arial Black"/>
              </a:rPr>
              <a:t>Using the Scenarios</a:t>
            </a:r>
          </a:p>
        </p:txBody>
      </p:sp>
    </p:spTree>
    <p:extLst>
      <p:ext uri="{BB962C8B-B14F-4D97-AF65-F5344CB8AC3E}">
        <p14:creationId xmlns:p14="http://schemas.microsoft.com/office/powerpoint/2010/main" val="1887726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9972-A79E-24BF-F314-68CF23B8B8B9}"/>
              </a:ext>
            </a:extLst>
          </p:cNvPr>
          <p:cNvSpPr>
            <a:spLocks noGrp="1"/>
          </p:cNvSpPr>
          <p:nvPr>
            <p:ph type="title"/>
          </p:nvPr>
        </p:nvSpPr>
        <p:spPr/>
        <p:txBody>
          <a:bodyPr/>
          <a:lstStyle/>
          <a:p>
            <a:r>
              <a:rPr lang="en-US" dirty="0">
                <a:latin typeface="Arial Black"/>
              </a:rPr>
              <a:t>For each scenario…</a:t>
            </a:r>
          </a:p>
        </p:txBody>
      </p:sp>
      <p:sp>
        <p:nvSpPr>
          <p:cNvPr id="3" name="Content Placeholder 2">
            <a:extLst>
              <a:ext uri="{FF2B5EF4-FFF2-40B4-BE49-F238E27FC236}">
                <a16:creationId xmlns:a16="http://schemas.microsoft.com/office/drawing/2014/main" id="{BFB02739-1C08-0C5A-B46F-CE08ADAD581E}"/>
              </a:ext>
            </a:extLst>
          </p:cNvPr>
          <p:cNvSpPr>
            <a:spLocks noGrp="1"/>
          </p:cNvSpPr>
          <p:nvPr>
            <p:ph idx="1"/>
          </p:nvPr>
        </p:nvSpPr>
        <p:spPr/>
        <p:txBody>
          <a:bodyPr vert="horz" lIns="91440" tIns="45720" rIns="91440" bIns="45720" rtlCol="0" anchor="t">
            <a:normAutofit/>
          </a:bodyPr>
          <a:lstStyle/>
          <a:p>
            <a:pPr>
              <a:lnSpc>
                <a:spcPct val="120000"/>
              </a:lnSpc>
              <a:spcBef>
                <a:spcPts val="800"/>
              </a:spcBef>
              <a:spcAft>
                <a:spcPts val="800"/>
              </a:spcAft>
            </a:pPr>
            <a:br>
              <a:rPr lang="en-US" sz="2000" dirty="0">
                <a:latin typeface="Arial"/>
              </a:rPr>
            </a:br>
            <a:r>
              <a:rPr lang="en-US" sz="2000" dirty="0">
                <a:latin typeface="Arial"/>
                <a:cs typeface="Arial"/>
              </a:rPr>
              <a:t>If this scenario were happening, what </a:t>
            </a:r>
            <a:r>
              <a:rPr lang="en-US" sz="2000" b="1" i="1" dirty="0">
                <a:latin typeface="Arial"/>
                <a:cs typeface="Arial"/>
              </a:rPr>
              <a:t>opportunities</a:t>
            </a:r>
            <a:r>
              <a:rPr lang="en-US" sz="2000" dirty="0">
                <a:latin typeface="Arial"/>
                <a:cs typeface="Arial"/>
              </a:rPr>
              <a:t> would it present to my organization/sector/issue area?</a:t>
            </a:r>
          </a:p>
          <a:p>
            <a:pPr>
              <a:lnSpc>
                <a:spcPct val="140000"/>
              </a:lnSpc>
              <a:spcBef>
                <a:spcPts val="800"/>
              </a:spcBef>
              <a:spcAft>
                <a:spcPts val="800"/>
              </a:spcAft>
            </a:pPr>
            <a:r>
              <a:rPr lang="en-US" sz="2000" dirty="0">
                <a:latin typeface="Arial"/>
                <a:cs typeface="Arial"/>
              </a:rPr>
              <a:t>If this scenario were happening, what </a:t>
            </a:r>
            <a:r>
              <a:rPr lang="en-US" sz="2000" b="1" i="1" dirty="0">
                <a:latin typeface="Arial"/>
                <a:cs typeface="Arial"/>
              </a:rPr>
              <a:t>threats</a:t>
            </a:r>
            <a:r>
              <a:rPr lang="en-US" sz="2000" dirty="0">
                <a:latin typeface="Arial"/>
                <a:cs typeface="Arial"/>
              </a:rPr>
              <a:t> would it present to my organization/sector/issue area?</a:t>
            </a:r>
          </a:p>
          <a:p>
            <a:pPr>
              <a:lnSpc>
                <a:spcPct val="140000"/>
              </a:lnSpc>
              <a:spcBef>
                <a:spcPts val="800"/>
              </a:spcBef>
              <a:spcAft>
                <a:spcPts val="800"/>
              </a:spcAft>
            </a:pPr>
            <a:r>
              <a:rPr lang="en-US" sz="2000" dirty="0">
                <a:latin typeface="Arial"/>
                <a:cs typeface="Arial"/>
              </a:rPr>
              <a:t>If you want to test your strategy… If this scenario were happening, what are the </a:t>
            </a:r>
            <a:r>
              <a:rPr lang="en-US" sz="2000" b="1" i="1" dirty="0">
                <a:latin typeface="Arial"/>
                <a:cs typeface="Arial"/>
              </a:rPr>
              <a:t>strengths and weaknesses</a:t>
            </a:r>
            <a:r>
              <a:rPr lang="en-US" sz="2000" b="1" dirty="0">
                <a:latin typeface="Arial"/>
                <a:cs typeface="Arial"/>
              </a:rPr>
              <a:t> </a:t>
            </a:r>
            <a:r>
              <a:rPr lang="en-US" sz="2000" dirty="0">
                <a:latin typeface="Arial"/>
                <a:cs typeface="Arial"/>
              </a:rPr>
              <a:t>of my strategy to respond to it?</a:t>
            </a:r>
          </a:p>
          <a:p>
            <a:endParaRPr lang="en-US" dirty="0">
              <a:latin typeface="Arial"/>
              <a:cs typeface="Arial"/>
            </a:endParaRPr>
          </a:p>
        </p:txBody>
      </p:sp>
    </p:spTree>
    <p:extLst>
      <p:ext uri="{BB962C8B-B14F-4D97-AF65-F5344CB8AC3E}">
        <p14:creationId xmlns:p14="http://schemas.microsoft.com/office/powerpoint/2010/main" val="2384929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Arial Black"/>
              </a:rPr>
              <a:t>Workshop objectives</a:t>
            </a:r>
          </a:p>
        </p:txBody>
      </p:sp>
      <p:sp>
        <p:nvSpPr>
          <p:cNvPr id="7" name="Content Placeholder 6"/>
          <p:cNvSpPr>
            <a:spLocks noGrp="1"/>
          </p:cNvSpPr>
          <p:nvPr>
            <p:ph idx="1"/>
          </p:nvPr>
        </p:nvSpPr>
        <p:spPr/>
        <p:txBody>
          <a:bodyPr vert="horz" lIns="91440" tIns="45720" rIns="91440" bIns="45720" rtlCol="0" anchor="t">
            <a:normAutofit/>
          </a:bodyPr>
          <a:lstStyle/>
          <a:p>
            <a:pPr lvl="0">
              <a:lnSpc>
                <a:spcPct val="100000"/>
              </a:lnSpc>
              <a:spcBef>
                <a:spcPts val="0"/>
              </a:spcBef>
              <a:buClr>
                <a:srgbClr val="262626"/>
              </a:buClr>
              <a:buSzPct val="109000"/>
            </a:pPr>
            <a:endParaRPr lang="en-US" sz="2400" dirty="0">
              <a:solidFill>
                <a:srgbClr val="262626"/>
              </a:solidFill>
              <a:latin typeface="Arial Nova"/>
              <a:ea typeface="Lato Light"/>
              <a:cs typeface="Lato Light"/>
            </a:endParaRPr>
          </a:p>
          <a:p>
            <a:pPr marL="342900" marR="0" lvl="0" indent="-342900">
              <a:spcBef>
                <a:spcPts val="0"/>
              </a:spcBef>
              <a:spcAft>
                <a:spcPts val="0"/>
              </a:spcAft>
              <a:buSzPts val="1000"/>
              <a:buFont typeface="Symbol" panose="05050102010706020507" pitchFamily="18" charset="2"/>
              <a:buChar char=""/>
              <a:tabLst>
                <a:tab pos="457200" algn="l"/>
              </a:tabLst>
            </a:pPr>
            <a:r>
              <a:rPr lang="en-CA" sz="2400" dirty="0">
                <a:solidFill>
                  <a:srgbClr val="17181C"/>
                </a:solidFill>
                <a:effectLst/>
                <a:latin typeface="Arial Nova"/>
                <a:ea typeface="Times New Roman" panose="02020603050405020304" pitchFamily="18" charset="0"/>
                <a:cs typeface="Calibri"/>
              </a:rPr>
              <a:t>To share </a:t>
            </a:r>
            <a:r>
              <a:rPr lang="en-CA" sz="2400" i="1" dirty="0">
                <a:solidFill>
                  <a:srgbClr val="17181C"/>
                </a:solidFill>
                <a:latin typeface="Arial Nova"/>
                <a:ea typeface="Times New Roman" panose="02020603050405020304" pitchFamily="18" charset="0"/>
                <a:cs typeface="Calibri"/>
              </a:rPr>
              <a:t>The</a:t>
            </a:r>
            <a:r>
              <a:rPr lang="en-CA" sz="2400" i="1" dirty="0">
                <a:solidFill>
                  <a:srgbClr val="17181C"/>
                </a:solidFill>
                <a:effectLst/>
                <a:latin typeface="Arial Nova"/>
                <a:ea typeface="Times New Roman" panose="02020603050405020304" pitchFamily="18" charset="0"/>
                <a:cs typeface="Calibri"/>
              </a:rPr>
              <a:t> </a:t>
            </a:r>
            <a:r>
              <a:rPr lang="en-CA" sz="2400" i="1" dirty="0">
                <a:solidFill>
                  <a:srgbClr val="000000"/>
                </a:solidFill>
                <a:effectLst/>
                <a:latin typeface="Arial Nova"/>
                <a:ea typeface="Times New Roman" panose="02020603050405020304" pitchFamily="18" charset="0"/>
                <a:cs typeface="Calibri"/>
              </a:rPr>
              <a:t>Whistler Sessions Scenarios</a:t>
            </a:r>
            <a:endParaRPr lang="en-US" sz="2400">
              <a:solidFill>
                <a:srgbClr val="17181C"/>
              </a:solidFill>
              <a:effectLst/>
              <a:latin typeface="Arial Nova"/>
              <a:ea typeface="Times New Roman" panose="02020603050405020304" pitchFamily="18" charset="0"/>
              <a:cs typeface="Calibri"/>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sz="2400" dirty="0">
              <a:solidFill>
                <a:srgbClr val="17181C"/>
              </a:solidFill>
              <a:latin typeface="Arial Nova"/>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CA" sz="2400" dirty="0">
                <a:solidFill>
                  <a:srgbClr val="17181C"/>
                </a:solidFill>
                <a:effectLst/>
                <a:latin typeface="Arial Nova"/>
                <a:ea typeface="Times New Roman" panose="02020603050405020304" pitchFamily="18" charset="0"/>
                <a:cs typeface="Calibri"/>
              </a:rPr>
              <a:t>To use the scenarios as a strategic tool to identify implications </a:t>
            </a:r>
            <a:r>
              <a:rPr lang="en-CA" sz="2400" dirty="0">
                <a:solidFill>
                  <a:srgbClr val="17181C"/>
                </a:solidFill>
                <a:effectLst/>
                <a:latin typeface="Arial"/>
                <a:ea typeface="Times New Roman" panose="02020603050405020304" pitchFamily="18" charset="0"/>
                <a:cs typeface="Calibri"/>
              </a:rPr>
              <a:t>for</a:t>
            </a:r>
            <a:r>
              <a:rPr lang="en-CA" sz="2400" dirty="0">
                <a:solidFill>
                  <a:srgbClr val="17181C"/>
                </a:solidFill>
                <a:effectLst/>
                <a:latin typeface="Arial Nova"/>
                <a:ea typeface="Times New Roman" panose="02020603050405020304" pitchFamily="18" charset="0"/>
                <a:cs typeface="Calibri"/>
              </a:rPr>
              <a:t> participants and their organizations, sector, or community and identify robust and resilient courses of action</a:t>
            </a:r>
            <a:endParaRPr lang="en-US" sz="2400">
              <a:solidFill>
                <a:srgbClr val="17181C"/>
              </a:solidFill>
              <a:effectLst/>
              <a:latin typeface="Arial Nova"/>
              <a:ea typeface="Times New Roman" panose="02020603050405020304" pitchFamily="18" charset="0"/>
              <a:cs typeface="Calibri"/>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CA" sz="2400" dirty="0">
              <a:solidFill>
                <a:srgbClr val="17181C"/>
              </a:solidFill>
              <a:effectLst/>
              <a:latin typeface="Arial Nova"/>
              <a:ea typeface="Times New Roman" panose="02020603050405020304" pitchFamily="18" charset="0"/>
              <a:cs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CA" sz="2400" dirty="0">
                <a:solidFill>
                  <a:srgbClr val="17181C"/>
                </a:solidFill>
                <a:effectLst/>
                <a:latin typeface="Arial Nova"/>
                <a:ea typeface="Times New Roman" panose="02020603050405020304" pitchFamily="18" charset="0"/>
                <a:cs typeface="Calibri"/>
              </a:rPr>
              <a:t>To continue to build a collaborative network of leaders committed to creating a better future for Whistler</a:t>
            </a:r>
            <a:endParaRPr lang="en-US" sz="2400">
              <a:solidFill>
                <a:srgbClr val="17181C"/>
              </a:solidFill>
              <a:effectLst/>
              <a:latin typeface="Arial Nova"/>
              <a:ea typeface="Times New Roman" panose="02020603050405020304" pitchFamily="18" charset="0"/>
              <a:cs typeface="Calibri"/>
            </a:endParaRPr>
          </a:p>
          <a:p>
            <a:endParaRPr lang="en-US" dirty="0"/>
          </a:p>
        </p:txBody>
      </p:sp>
    </p:spTree>
    <p:extLst>
      <p:ext uri="{BB962C8B-B14F-4D97-AF65-F5344CB8AC3E}">
        <p14:creationId xmlns:p14="http://schemas.microsoft.com/office/powerpoint/2010/main" val="78361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F459E-04C6-1344-7BA3-883AE10C2060}"/>
              </a:ext>
            </a:extLst>
          </p:cNvPr>
          <p:cNvSpPr>
            <a:spLocks noGrp="1"/>
          </p:cNvSpPr>
          <p:nvPr>
            <p:ph type="title"/>
          </p:nvPr>
        </p:nvSpPr>
        <p:spPr/>
        <p:txBody>
          <a:bodyPr>
            <a:normAutofit fontScale="90000"/>
          </a:bodyPr>
          <a:lstStyle/>
          <a:p>
            <a:r>
              <a:rPr lang="en-US" dirty="0">
                <a:latin typeface="Arial Black"/>
              </a:rPr>
              <a:t>Looking at the set of scenarios…</a:t>
            </a:r>
          </a:p>
        </p:txBody>
      </p:sp>
      <p:sp>
        <p:nvSpPr>
          <p:cNvPr id="3" name="Content Placeholder 2">
            <a:extLst>
              <a:ext uri="{FF2B5EF4-FFF2-40B4-BE49-F238E27FC236}">
                <a16:creationId xmlns:a16="http://schemas.microsoft.com/office/drawing/2014/main" id="{820C0431-3C96-5E23-21E5-F68FA28F1C3C}"/>
              </a:ext>
            </a:extLst>
          </p:cNvPr>
          <p:cNvSpPr>
            <a:spLocks noGrp="1"/>
          </p:cNvSpPr>
          <p:nvPr>
            <p:ph idx="1"/>
          </p:nvPr>
        </p:nvSpPr>
        <p:spPr/>
        <p:txBody>
          <a:bodyPr vert="horz" lIns="91440" tIns="45720" rIns="91440" bIns="45720" rtlCol="0" anchor="t">
            <a:normAutofit/>
          </a:bodyPr>
          <a:lstStyle/>
          <a:p>
            <a:endParaRPr lang="en-US" dirty="0">
              <a:solidFill>
                <a:srgbClr val="17181C"/>
              </a:solidFill>
              <a:latin typeface="Arial"/>
              <a:cs typeface="Arial"/>
            </a:endParaRPr>
          </a:p>
          <a:p>
            <a:endParaRPr lang="en-US" sz="3600" dirty="0">
              <a:solidFill>
                <a:srgbClr val="17181C"/>
              </a:solidFill>
              <a:latin typeface="Arial"/>
              <a:cs typeface="Arial"/>
            </a:endParaRPr>
          </a:p>
          <a:p>
            <a:r>
              <a:rPr lang="en-US" sz="3600" dirty="0">
                <a:solidFill>
                  <a:srgbClr val="17181C"/>
                </a:solidFill>
                <a:latin typeface="Arial"/>
                <a:cs typeface="Arial"/>
              </a:rPr>
              <a:t>W</a:t>
            </a:r>
            <a:r>
              <a:rPr lang="en-US" sz="3600" b="0" dirty="0">
                <a:solidFill>
                  <a:srgbClr val="17181C"/>
                </a:solidFill>
                <a:effectLst/>
                <a:latin typeface="Arial"/>
                <a:cs typeface="Arial"/>
              </a:rPr>
              <a:t>hat are the </a:t>
            </a:r>
            <a:r>
              <a:rPr lang="en-US" sz="3600" b="1" i="1" dirty="0">
                <a:solidFill>
                  <a:srgbClr val="17181C"/>
                </a:solidFill>
                <a:effectLst/>
                <a:latin typeface="Arial"/>
                <a:cs typeface="Arial"/>
              </a:rPr>
              <a:t>implications</a:t>
            </a:r>
            <a:r>
              <a:rPr lang="en-US" sz="3600" b="0" dirty="0">
                <a:solidFill>
                  <a:srgbClr val="17181C"/>
                </a:solidFill>
                <a:effectLst/>
                <a:latin typeface="Arial"/>
                <a:cs typeface="Arial"/>
              </a:rPr>
              <a:t> for your community/organization/issue area or sector?</a:t>
            </a:r>
            <a:endParaRPr lang="en-US" b="0">
              <a:solidFill>
                <a:srgbClr val="17181C"/>
              </a:solidFill>
              <a:effectLst/>
              <a:latin typeface="Arial"/>
              <a:cs typeface="Arial"/>
            </a:endParaRPr>
          </a:p>
        </p:txBody>
      </p:sp>
    </p:spTree>
    <p:extLst>
      <p:ext uri="{BB962C8B-B14F-4D97-AF65-F5344CB8AC3E}">
        <p14:creationId xmlns:p14="http://schemas.microsoft.com/office/powerpoint/2010/main" val="120549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4FF8A-0099-E566-960C-A1D07581C192}"/>
              </a:ext>
            </a:extLst>
          </p:cNvPr>
          <p:cNvSpPr>
            <a:spLocks noGrp="1"/>
          </p:cNvSpPr>
          <p:nvPr>
            <p:ph type="title"/>
          </p:nvPr>
        </p:nvSpPr>
        <p:spPr/>
        <p:txBody>
          <a:bodyPr>
            <a:normAutofit/>
          </a:bodyPr>
          <a:lstStyle/>
          <a:p>
            <a:r>
              <a:rPr lang="en-US" sz="4000" dirty="0">
                <a:solidFill>
                  <a:srgbClr val="17181C"/>
                </a:solidFill>
                <a:latin typeface="Arial Black"/>
              </a:rPr>
              <a:t>Based on the implications you’ve identified…</a:t>
            </a:r>
            <a:endParaRPr lang="en-US">
              <a:latin typeface="Arial Black"/>
            </a:endParaRPr>
          </a:p>
        </p:txBody>
      </p:sp>
      <p:sp>
        <p:nvSpPr>
          <p:cNvPr id="3" name="Content Placeholder 2">
            <a:extLst>
              <a:ext uri="{FF2B5EF4-FFF2-40B4-BE49-F238E27FC236}">
                <a16:creationId xmlns:a16="http://schemas.microsoft.com/office/drawing/2014/main" id="{22842C40-3656-D738-58F7-5EE825F8F616}"/>
              </a:ext>
            </a:extLst>
          </p:cNvPr>
          <p:cNvSpPr>
            <a:spLocks noGrp="1"/>
          </p:cNvSpPr>
          <p:nvPr>
            <p:ph sz="half" idx="1"/>
          </p:nvPr>
        </p:nvSpPr>
        <p:spPr/>
        <p:txBody>
          <a:bodyPr vert="horz" lIns="91440" tIns="45720" rIns="91440" bIns="45720" rtlCol="0" anchor="t">
            <a:normAutofit/>
          </a:bodyPr>
          <a:lstStyle/>
          <a:p>
            <a:endParaRPr lang="en-US" sz="2800" dirty="0">
              <a:solidFill>
                <a:srgbClr val="17181C"/>
              </a:solidFill>
              <a:latin typeface="Arial"/>
              <a:cs typeface="Arial"/>
            </a:endParaRPr>
          </a:p>
          <a:p>
            <a:r>
              <a:rPr lang="en-US" sz="2800" dirty="0">
                <a:solidFill>
                  <a:srgbClr val="17181C"/>
                </a:solidFill>
                <a:latin typeface="Arial"/>
                <a:cs typeface="Arial"/>
              </a:rPr>
              <a:t>What are possible actions you </a:t>
            </a:r>
            <a:r>
              <a:rPr lang="en-US" sz="2800" u="sng" dirty="0">
                <a:solidFill>
                  <a:srgbClr val="17181C"/>
                </a:solidFill>
                <a:latin typeface="Arial"/>
                <a:cs typeface="Arial"/>
              </a:rPr>
              <a:t>could</a:t>
            </a:r>
            <a:r>
              <a:rPr lang="en-US" sz="2800" dirty="0">
                <a:solidFill>
                  <a:srgbClr val="17181C"/>
                </a:solidFill>
                <a:latin typeface="Arial"/>
                <a:cs typeface="Arial"/>
              </a:rPr>
              <a:t> take going forward?</a:t>
            </a:r>
          </a:p>
          <a:p>
            <a:endParaRPr lang="en-US" dirty="0">
              <a:solidFill>
                <a:srgbClr val="17181C"/>
              </a:solidFill>
              <a:latin typeface="Arial"/>
              <a:cs typeface="Arial"/>
            </a:endParaRPr>
          </a:p>
          <a:p>
            <a:r>
              <a:rPr lang="en-US" sz="1500" dirty="0">
                <a:solidFill>
                  <a:srgbClr val="17181C"/>
                </a:solidFill>
                <a:latin typeface="Arial"/>
                <a:cs typeface="Arial"/>
              </a:rPr>
              <a:t>(Brainstorm, one idea per post-it)</a:t>
            </a:r>
          </a:p>
          <a:p>
            <a:endParaRPr lang="en-US" dirty="0">
              <a:latin typeface="Arial"/>
              <a:cs typeface="Arial"/>
            </a:endParaRPr>
          </a:p>
        </p:txBody>
      </p:sp>
      <p:sp>
        <p:nvSpPr>
          <p:cNvPr id="4" name="Content Placeholder 3">
            <a:extLst>
              <a:ext uri="{FF2B5EF4-FFF2-40B4-BE49-F238E27FC236}">
                <a16:creationId xmlns:a16="http://schemas.microsoft.com/office/drawing/2014/main" id="{5BF21AEE-941C-AF85-A66F-3081F89F0C1B}"/>
              </a:ext>
            </a:extLst>
          </p:cNvPr>
          <p:cNvSpPr>
            <a:spLocks noGrp="1"/>
          </p:cNvSpPr>
          <p:nvPr>
            <p:ph sz="half" idx="2"/>
          </p:nvPr>
        </p:nvSpPr>
        <p:spPr/>
        <p:txBody>
          <a:bodyPr vert="horz" lIns="91440" tIns="45720" rIns="91440" bIns="45720" rtlCol="0" anchor="t">
            <a:normAutofit/>
          </a:bodyPr>
          <a:lstStyle/>
          <a:p>
            <a:endParaRPr lang="en-US" sz="1600" dirty="0">
              <a:latin typeface="Arial"/>
              <a:cs typeface="Arial"/>
            </a:endParaRPr>
          </a:p>
          <a:p>
            <a:endParaRPr lang="en-US" sz="1600" dirty="0">
              <a:latin typeface="Arial"/>
              <a:cs typeface="Arial"/>
            </a:endParaRPr>
          </a:p>
          <a:p>
            <a:r>
              <a:rPr lang="en-US" sz="1600" dirty="0">
                <a:latin typeface="Arial"/>
                <a:cs typeface="Arial"/>
              </a:rPr>
              <a:t>Actions are something you can </a:t>
            </a:r>
            <a:r>
              <a:rPr lang="en-US" sz="1600" b="1" dirty="0">
                <a:latin typeface="Arial"/>
                <a:cs typeface="Arial"/>
              </a:rPr>
              <a:t>start</a:t>
            </a:r>
            <a:r>
              <a:rPr lang="en-US" sz="1600" dirty="0">
                <a:latin typeface="Arial"/>
                <a:cs typeface="Arial"/>
              </a:rPr>
              <a:t>, </a:t>
            </a:r>
            <a:r>
              <a:rPr lang="en-US" sz="1600" b="1" dirty="0">
                <a:latin typeface="Arial"/>
                <a:cs typeface="Arial"/>
              </a:rPr>
              <a:t>stop</a:t>
            </a:r>
            <a:r>
              <a:rPr lang="en-US" sz="1600" dirty="0">
                <a:latin typeface="Arial"/>
                <a:cs typeface="Arial"/>
              </a:rPr>
              <a:t>, or </a:t>
            </a:r>
            <a:r>
              <a:rPr lang="en-US" sz="1600" b="1" dirty="0">
                <a:latin typeface="Arial"/>
                <a:cs typeface="Arial"/>
              </a:rPr>
              <a:t>keeping</a:t>
            </a:r>
            <a:r>
              <a:rPr lang="en-US" sz="1600" dirty="0">
                <a:latin typeface="Arial"/>
                <a:cs typeface="Arial"/>
              </a:rPr>
              <a:t> doing, from</a:t>
            </a:r>
          </a:p>
          <a:p>
            <a:r>
              <a:rPr lang="en-US" sz="1600" dirty="0">
                <a:latin typeface="Arial"/>
                <a:cs typeface="Arial"/>
              </a:rPr>
              <a:t>An </a:t>
            </a:r>
            <a:r>
              <a:rPr lang="en-US" sz="1600" b="1" i="1" dirty="0">
                <a:latin typeface="Arial"/>
                <a:cs typeface="Arial"/>
              </a:rPr>
              <a:t>adaptive orientation: </a:t>
            </a:r>
            <a:r>
              <a:rPr lang="en-US" sz="1600" dirty="0">
                <a:latin typeface="Arial"/>
                <a:cs typeface="Arial"/>
              </a:rPr>
              <a:t>We cannot and should not and need not change our context; we must accept it and adapt to it</a:t>
            </a:r>
          </a:p>
          <a:p>
            <a:endParaRPr lang="en-US" sz="1600" dirty="0">
              <a:latin typeface="Arial"/>
              <a:cs typeface="Arial"/>
            </a:endParaRPr>
          </a:p>
          <a:p>
            <a:r>
              <a:rPr lang="en-US" sz="1600" i="1" dirty="0">
                <a:latin typeface="Arial"/>
                <a:cs typeface="Arial"/>
              </a:rPr>
              <a:t>A </a:t>
            </a:r>
            <a:r>
              <a:rPr lang="en-US" sz="1600" b="1" i="1" dirty="0">
                <a:latin typeface="Arial"/>
                <a:cs typeface="Arial"/>
              </a:rPr>
              <a:t>transformative orientation: </a:t>
            </a:r>
            <a:r>
              <a:rPr lang="en-US" sz="1600" dirty="0">
                <a:latin typeface="Arial"/>
                <a:cs typeface="Arial"/>
              </a:rPr>
              <a:t>Our context is or could become unsustainable or unacceptable; we cannot and should not and need not adapt to it; we must try and change it</a:t>
            </a:r>
          </a:p>
          <a:p>
            <a:pPr marL="457200" indent="-457200">
              <a:buFont typeface="Arial" panose="020B0604020202020204" pitchFamily="34" charset="0"/>
              <a:buChar char="•"/>
            </a:pPr>
            <a:endParaRPr lang="en-US" dirty="0">
              <a:latin typeface="Arial"/>
              <a:cs typeface="Arial"/>
            </a:endParaRPr>
          </a:p>
        </p:txBody>
      </p:sp>
    </p:spTree>
    <p:extLst>
      <p:ext uri="{BB962C8B-B14F-4D97-AF65-F5344CB8AC3E}">
        <p14:creationId xmlns:p14="http://schemas.microsoft.com/office/powerpoint/2010/main" val="535136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B376-E89B-507D-0AB1-6FEE6C9A718B}"/>
              </a:ext>
            </a:extLst>
          </p:cNvPr>
          <p:cNvSpPr>
            <a:spLocks noGrp="1"/>
          </p:cNvSpPr>
          <p:nvPr>
            <p:ph type="title"/>
          </p:nvPr>
        </p:nvSpPr>
        <p:spPr/>
        <p:txBody>
          <a:bodyPr>
            <a:normAutofit fontScale="90000"/>
          </a:bodyPr>
          <a:lstStyle/>
          <a:p>
            <a:r>
              <a:rPr lang="en-US" dirty="0"/>
              <a:t>What are our highest leverage actions?</a:t>
            </a:r>
          </a:p>
        </p:txBody>
      </p:sp>
      <p:cxnSp>
        <p:nvCxnSpPr>
          <p:cNvPr id="12" name="Straight Arrow Connector 11">
            <a:extLst>
              <a:ext uri="{FF2B5EF4-FFF2-40B4-BE49-F238E27FC236}">
                <a16:creationId xmlns:a16="http://schemas.microsoft.com/office/drawing/2014/main" id="{EC2AEE14-017A-A963-12C5-AD767A60C1F4}"/>
              </a:ext>
            </a:extLst>
          </p:cNvPr>
          <p:cNvCxnSpPr>
            <a:cxnSpLocks/>
          </p:cNvCxnSpPr>
          <p:nvPr/>
        </p:nvCxnSpPr>
        <p:spPr>
          <a:xfrm>
            <a:off x="1352482" y="3935896"/>
            <a:ext cx="6439036" cy="0"/>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363153B-2F9B-131E-898C-E06AA2B678C3}"/>
              </a:ext>
            </a:extLst>
          </p:cNvPr>
          <p:cNvCxnSpPr>
            <a:cxnSpLocks/>
          </p:cNvCxnSpPr>
          <p:nvPr/>
        </p:nvCxnSpPr>
        <p:spPr>
          <a:xfrm>
            <a:off x="4356653" y="2375452"/>
            <a:ext cx="0" cy="3259388"/>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0503F5F-763E-6B4E-1093-774F5FAE0052}"/>
              </a:ext>
            </a:extLst>
          </p:cNvPr>
          <p:cNvSpPr txBox="1"/>
          <p:nvPr/>
        </p:nvSpPr>
        <p:spPr>
          <a:xfrm>
            <a:off x="185713" y="2375452"/>
            <a:ext cx="1043876" cy="276999"/>
          </a:xfrm>
          <a:prstGeom prst="rect">
            <a:avLst/>
          </a:prstGeom>
          <a:noFill/>
        </p:spPr>
        <p:txBody>
          <a:bodyPr wrap="none" rtlCol="0">
            <a:spAutoFit/>
          </a:bodyPr>
          <a:lstStyle/>
          <a:p>
            <a:r>
              <a:rPr lang="en-US" sz="1200" dirty="0">
                <a:latin typeface="Georgia" panose="02040502050405020303" pitchFamily="18" charset="0"/>
              </a:rPr>
              <a:t>High Impact</a:t>
            </a:r>
          </a:p>
        </p:txBody>
      </p:sp>
      <p:sp>
        <p:nvSpPr>
          <p:cNvPr id="22" name="TextBox 21">
            <a:extLst>
              <a:ext uri="{FF2B5EF4-FFF2-40B4-BE49-F238E27FC236}">
                <a16:creationId xmlns:a16="http://schemas.microsoft.com/office/drawing/2014/main" id="{7D7543FC-CE62-DAAC-2A07-E86F81B6464F}"/>
              </a:ext>
            </a:extLst>
          </p:cNvPr>
          <p:cNvSpPr txBox="1"/>
          <p:nvPr/>
        </p:nvSpPr>
        <p:spPr>
          <a:xfrm>
            <a:off x="185713" y="4934995"/>
            <a:ext cx="995785" cy="276999"/>
          </a:xfrm>
          <a:prstGeom prst="rect">
            <a:avLst/>
          </a:prstGeom>
          <a:noFill/>
        </p:spPr>
        <p:txBody>
          <a:bodyPr wrap="none" rtlCol="0">
            <a:spAutoFit/>
          </a:bodyPr>
          <a:lstStyle/>
          <a:p>
            <a:r>
              <a:rPr lang="en-US" sz="1200" dirty="0">
                <a:latin typeface="Georgia" panose="02040502050405020303" pitchFamily="18" charset="0"/>
              </a:rPr>
              <a:t>Low Impact</a:t>
            </a:r>
          </a:p>
        </p:txBody>
      </p:sp>
      <p:sp>
        <p:nvSpPr>
          <p:cNvPr id="23" name="TextBox 22">
            <a:extLst>
              <a:ext uri="{FF2B5EF4-FFF2-40B4-BE49-F238E27FC236}">
                <a16:creationId xmlns:a16="http://schemas.microsoft.com/office/drawing/2014/main" id="{19A379E3-B8F9-8C6A-CED7-9EF329E07FEB}"/>
              </a:ext>
            </a:extLst>
          </p:cNvPr>
          <p:cNvSpPr txBox="1"/>
          <p:nvPr/>
        </p:nvSpPr>
        <p:spPr>
          <a:xfrm>
            <a:off x="7604523" y="5526050"/>
            <a:ext cx="910827" cy="276999"/>
          </a:xfrm>
          <a:prstGeom prst="rect">
            <a:avLst/>
          </a:prstGeom>
          <a:noFill/>
        </p:spPr>
        <p:txBody>
          <a:bodyPr wrap="none" rtlCol="0">
            <a:spAutoFit/>
          </a:bodyPr>
          <a:lstStyle/>
          <a:p>
            <a:r>
              <a:rPr lang="en-US" sz="1200" dirty="0">
                <a:latin typeface="Georgia" panose="02040502050405020303" pitchFamily="18" charset="0"/>
              </a:rPr>
              <a:t>Low Effort</a:t>
            </a:r>
          </a:p>
        </p:txBody>
      </p:sp>
      <p:sp>
        <p:nvSpPr>
          <p:cNvPr id="24" name="TextBox 23">
            <a:extLst>
              <a:ext uri="{FF2B5EF4-FFF2-40B4-BE49-F238E27FC236}">
                <a16:creationId xmlns:a16="http://schemas.microsoft.com/office/drawing/2014/main" id="{E3E5AB68-61AF-301E-EE5B-B9E6E2853A1D}"/>
              </a:ext>
            </a:extLst>
          </p:cNvPr>
          <p:cNvSpPr txBox="1"/>
          <p:nvPr/>
        </p:nvSpPr>
        <p:spPr>
          <a:xfrm>
            <a:off x="540286" y="5526050"/>
            <a:ext cx="958917" cy="276999"/>
          </a:xfrm>
          <a:prstGeom prst="rect">
            <a:avLst/>
          </a:prstGeom>
          <a:noFill/>
        </p:spPr>
        <p:txBody>
          <a:bodyPr wrap="none" rtlCol="0">
            <a:spAutoFit/>
          </a:bodyPr>
          <a:lstStyle/>
          <a:p>
            <a:r>
              <a:rPr lang="en-US" sz="1200" dirty="0">
                <a:latin typeface="Georgia" panose="02040502050405020303" pitchFamily="18" charset="0"/>
              </a:rPr>
              <a:t>High Effort</a:t>
            </a:r>
          </a:p>
        </p:txBody>
      </p:sp>
      <p:cxnSp>
        <p:nvCxnSpPr>
          <p:cNvPr id="26" name="Straight Connector 25">
            <a:extLst>
              <a:ext uri="{FF2B5EF4-FFF2-40B4-BE49-F238E27FC236}">
                <a16:creationId xmlns:a16="http://schemas.microsoft.com/office/drawing/2014/main" id="{EF228F11-B546-EA40-02D7-44A3F1FFD2A0}"/>
              </a:ext>
            </a:extLst>
          </p:cNvPr>
          <p:cNvCxnSpPr>
            <a:cxnSpLocks/>
          </p:cNvCxnSpPr>
          <p:nvPr/>
        </p:nvCxnSpPr>
        <p:spPr>
          <a:xfrm>
            <a:off x="586750" y="2652451"/>
            <a:ext cx="0" cy="22825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496C5A8-FE34-69FD-33F9-1D3761F6814E}"/>
              </a:ext>
            </a:extLst>
          </p:cNvPr>
          <p:cNvCxnSpPr>
            <a:cxnSpLocks/>
          </p:cNvCxnSpPr>
          <p:nvPr/>
        </p:nvCxnSpPr>
        <p:spPr>
          <a:xfrm flipH="1">
            <a:off x="1451113" y="5673734"/>
            <a:ext cx="61534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olded Corner 33">
            <a:extLst>
              <a:ext uri="{FF2B5EF4-FFF2-40B4-BE49-F238E27FC236}">
                <a16:creationId xmlns:a16="http://schemas.microsoft.com/office/drawing/2014/main" id="{B9606157-6BDB-A4B9-EAEA-577C1EDD1169}"/>
              </a:ext>
            </a:extLst>
          </p:cNvPr>
          <p:cNvSpPr/>
          <p:nvPr/>
        </p:nvSpPr>
        <p:spPr>
          <a:xfrm>
            <a:off x="4608501" y="2566402"/>
            <a:ext cx="357693" cy="41645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olded Corner 34">
            <a:extLst>
              <a:ext uri="{FF2B5EF4-FFF2-40B4-BE49-F238E27FC236}">
                <a16:creationId xmlns:a16="http://schemas.microsoft.com/office/drawing/2014/main" id="{47B3A880-490F-1C3F-1916-BA3E62550E07}"/>
              </a:ext>
            </a:extLst>
          </p:cNvPr>
          <p:cNvSpPr/>
          <p:nvPr/>
        </p:nvSpPr>
        <p:spPr>
          <a:xfrm>
            <a:off x="5144673" y="2521207"/>
            <a:ext cx="357693" cy="41645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olded Corner 35">
            <a:extLst>
              <a:ext uri="{FF2B5EF4-FFF2-40B4-BE49-F238E27FC236}">
                <a16:creationId xmlns:a16="http://schemas.microsoft.com/office/drawing/2014/main" id="{9BD1C77F-5CE8-E4FC-F885-86E32059FA93}"/>
              </a:ext>
            </a:extLst>
          </p:cNvPr>
          <p:cNvSpPr/>
          <p:nvPr/>
        </p:nvSpPr>
        <p:spPr>
          <a:xfrm>
            <a:off x="5801742" y="3380941"/>
            <a:ext cx="357693" cy="41645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olded Corner 36">
            <a:extLst>
              <a:ext uri="{FF2B5EF4-FFF2-40B4-BE49-F238E27FC236}">
                <a16:creationId xmlns:a16="http://schemas.microsoft.com/office/drawing/2014/main" id="{91CAF994-3423-C034-92CA-E31FCE247638}"/>
              </a:ext>
            </a:extLst>
          </p:cNvPr>
          <p:cNvSpPr/>
          <p:nvPr/>
        </p:nvSpPr>
        <p:spPr>
          <a:xfrm>
            <a:off x="7035257" y="2609783"/>
            <a:ext cx="357693" cy="41645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olded Corner 37">
            <a:extLst>
              <a:ext uri="{FF2B5EF4-FFF2-40B4-BE49-F238E27FC236}">
                <a16:creationId xmlns:a16="http://schemas.microsoft.com/office/drawing/2014/main" id="{D32A7564-3854-444E-2155-6C236D854033}"/>
              </a:ext>
            </a:extLst>
          </p:cNvPr>
          <p:cNvSpPr/>
          <p:nvPr/>
        </p:nvSpPr>
        <p:spPr>
          <a:xfrm>
            <a:off x="5980588" y="2501760"/>
            <a:ext cx="357693" cy="41645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olded Corner 38">
            <a:extLst>
              <a:ext uri="{FF2B5EF4-FFF2-40B4-BE49-F238E27FC236}">
                <a16:creationId xmlns:a16="http://schemas.microsoft.com/office/drawing/2014/main" id="{2D64ABAC-C9E3-4378-CA35-D393E95A0371}"/>
              </a:ext>
            </a:extLst>
          </p:cNvPr>
          <p:cNvSpPr/>
          <p:nvPr/>
        </p:nvSpPr>
        <p:spPr>
          <a:xfrm>
            <a:off x="4665261" y="4176244"/>
            <a:ext cx="357693" cy="41645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olded Corner 39">
            <a:extLst>
              <a:ext uri="{FF2B5EF4-FFF2-40B4-BE49-F238E27FC236}">
                <a16:creationId xmlns:a16="http://schemas.microsoft.com/office/drawing/2014/main" id="{3ED55046-81CC-11D6-B066-60DDAC270DB3}"/>
              </a:ext>
            </a:extLst>
          </p:cNvPr>
          <p:cNvSpPr/>
          <p:nvPr/>
        </p:nvSpPr>
        <p:spPr>
          <a:xfrm>
            <a:off x="3494966" y="3010600"/>
            <a:ext cx="357693" cy="41645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olded Corner 40">
            <a:extLst>
              <a:ext uri="{FF2B5EF4-FFF2-40B4-BE49-F238E27FC236}">
                <a16:creationId xmlns:a16="http://schemas.microsoft.com/office/drawing/2014/main" id="{BFA851D8-6DC6-AC67-EE27-54E25308F755}"/>
              </a:ext>
            </a:extLst>
          </p:cNvPr>
          <p:cNvSpPr/>
          <p:nvPr/>
        </p:nvSpPr>
        <p:spPr>
          <a:xfrm>
            <a:off x="1767643" y="4227576"/>
            <a:ext cx="357693" cy="41645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olded Corner 41">
            <a:extLst>
              <a:ext uri="{FF2B5EF4-FFF2-40B4-BE49-F238E27FC236}">
                <a16:creationId xmlns:a16="http://schemas.microsoft.com/office/drawing/2014/main" id="{B1D8AB64-2C12-6EF7-5806-EC0472E57722}"/>
              </a:ext>
            </a:extLst>
          </p:cNvPr>
          <p:cNvSpPr/>
          <p:nvPr/>
        </p:nvSpPr>
        <p:spPr>
          <a:xfrm>
            <a:off x="2385086" y="4795539"/>
            <a:ext cx="357693" cy="41645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olded Corner 42">
            <a:extLst>
              <a:ext uri="{FF2B5EF4-FFF2-40B4-BE49-F238E27FC236}">
                <a16:creationId xmlns:a16="http://schemas.microsoft.com/office/drawing/2014/main" id="{022545C7-805F-3749-3B0E-29346D5DFFC3}"/>
              </a:ext>
            </a:extLst>
          </p:cNvPr>
          <p:cNvSpPr/>
          <p:nvPr/>
        </p:nvSpPr>
        <p:spPr>
          <a:xfrm>
            <a:off x="2911565" y="4139998"/>
            <a:ext cx="357693" cy="41645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olded Corner 43">
            <a:extLst>
              <a:ext uri="{FF2B5EF4-FFF2-40B4-BE49-F238E27FC236}">
                <a16:creationId xmlns:a16="http://schemas.microsoft.com/office/drawing/2014/main" id="{03D5A656-14C9-06A6-6702-3B4450D35EF4}"/>
              </a:ext>
            </a:extLst>
          </p:cNvPr>
          <p:cNvSpPr/>
          <p:nvPr/>
        </p:nvSpPr>
        <p:spPr>
          <a:xfrm>
            <a:off x="2460375" y="3435989"/>
            <a:ext cx="357693" cy="41645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olded Corner 44">
            <a:extLst>
              <a:ext uri="{FF2B5EF4-FFF2-40B4-BE49-F238E27FC236}">
                <a16:creationId xmlns:a16="http://schemas.microsoft.com/office/drawing/2014/main" id="{CFE3DB4F-0185-2077-A9D4-225FAE82B140}"/>
              </a:ext>
            </a:extLst>
          </p:cNvPr>
          <p:cNvSpPr/>
          <p:nvPr/>
        </p:nvSpPr>
        <p:spPr>
          <a:xfrm>
            <a:off x="7034836" y="4888830"/>
            <a:ext cx="357693" cy="41645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nut 45">
            <a:extLst>
              <a:ext uri="{FF2B5EF4-FFF2-40B4-BE49-F238E27FC236}">
                <a16:creationId xmlns:a16="http://schemas.microsoft.com/office/drawing/2014/main" id="{1F62E39E-6E08-A7C7-A29D-5844BDC77188}"/>
              </a:ext>
            </a:extLst>
          </p:cNvPr>
          <p:cNvSpPr/>
          <p:nvPr/>
        </p:nvSpPr>
        <p:spPr>
          <a:xfrm>
            <a:off x="4404744" y="2107638"/>
            <a:ext cx="3555836" cy="1828258"/>
          </a:xfrm>
          <a:prstGeom prst="donut">
            <a:avLst>
              <a:gd name="adj" fmla="val 33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83589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EDB80-98F6-2736-134C-698E52932E1F}"/>
              </a:ext>
            </a:extLst>
          </p:cNvPr>
          <p:cNvSpPr>
            <a:spLocks noGrp="1"/>
          </p:cNvSpPr>
          <p:nvPr>
            <p:ph type="title"/>
          </p:nvPr>
        </p:nvSpPr>
        <p:spPr/>
        <p:txBody>
          <a:bodyPr/>
          <a:lstStyle/>
          <a:p>
            <a:r>
              <a:rPr lang="en-US" dirty="0">
                <a:latin typeface="Arial Black"/>
              </a:rPr>
              <a:t>Next Steps</a:t>
            </a:r>
          </a:p>
        </p:txBody>
      </p:sp>
      <p:sp>
        <p:nvSpPr>
          <p:cNvPr id="3" name="Content Placeholder 2">
            <a:extLst>
              <a:ext uri="{FF2B5EF4-FFF2-40B4-BE49-F238E27FC236}">
                <a16:creationId xmlns:a16="http://schemas.microsoft.com/office/drawing/2014/main" id="{9B8530E4-6D25-CF8C-84B2-78BF56BABC6E}"/>
              </a:ext>
            </a:extLst>
          </p:cNvPr>
          <p:cNvSpPr>
            <a:spLocks noGrp="1"/>
          </p:cNvSpPr>
          <p:nvPr>
            <p:ph idx="1"/>
          </p:nvPr>
        </p:nvSpPr>
        <p:spPr/>
        <p:txBody>
          <a:bodyPr vert="horz" lIns="91440" tIns="45720" rIns="91440" bIns="45720" rtlCol="0" anchor="t">
            <a:normAutofit/>
          </a:bodyPr>
          <a:lstStyle/>
          <a:p>
            <a:r>
              <a:rPr lang="en-US" dirty="0">
                <a:latin typeface="Arial"/>
                <a:cs typeface="Arial"/>
              </a:rPr>
              <a:t>[include next steps here]</a:t>
            </a:r>
          </a:p>
        </p:txBody>
      </p:sp>
    </p:spTree>
    <p:extLst>
      <p:ext uri="{BB962C8B-B14F-4D97-AF65-F5344CB8AC3E}">
        <p14:creationId xmlns:p14="http://schemas.microsoft.com/office/powerpoint/2010/main" val="300040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EF012-2962-EE50-9266-CB7E91960426}"/>
              </a:ext>
            </a:extLst>
          </p:cNvPr>
          <p:cNvSpPr>
            <a:spLocks noGrp="1"/>
          </p:cNvSpPr>
          <p:nvPr>
            <p:ph type="title"/>
          </p:nvPr>
        </p:nvSpPr>
        <p:spPr/>
        <p:txBody>
          <a:bodyPr/>
          <a:lstStyle/>
          <a:p>
            <a:r>
              <a:rPr lang="en-US" dirty="0">
                <a:latin typeface="Arial Black"/>
              </a:rPr>
              <a:t>Check Out</a:t>
            </a:r>
          </a:p>
        </p:txBody>
      </p:sp>
      <p:sp>
        <p:nvSpPr>
          <p:cNvPr id="3" name="Content Placeholder 2">
            <a:extLst>
              <a:ext uri="{FF2B5EF4-FFF2-40B4-BE49-F238E27FC236}">
                <a16:creationId xmlns:a16="http://schemas.microsoft.com/office/drawing/2014/main" id="{46F2AEC2-E514-9942-78BE-8BD966FE1F24}"/>
              </a:ext>
            </a:extLst>
          </p:cNvPr>
          <p:cNvSpPr>
            <a:spLocks noGrp="1"/>
          </p:cNvSpPr>
          <p:nvPr>
            <p:ph idx="1"/>
          </p:nvPr>
        </p:nvSpPr>
        <p:spPr/>
        <p:txBody>
          <a:bodyPr vert="horz" lIns="91440" tIns="45720" rIns="91440" bIns="45720" rtlCol="0" anchor="t">
            <a:normAutofit/>
          </a:bodyPr>
          <a:lstStyle/>
          <a:p>
            <a:endParaRPr lang="en-US" dirty="0"/>
          </a:p>
          <a:p>
            <a:r>
              <a:rPr lang="en-US" sz="3600" dirty="0">
                <a:latin typeface="Arial"/>
                <a:cs typeface="Arial"/>
              </a:rPr>
              <a:t>What are you seeing now that you didn’t see at the beginning of this workshop?</a:t>
            </a:r>
          </a:p>
        </p:txBody>
      </p:sp>
    </p:spTree>
    <p:extLst>
      <p:ext uri="{BB962C8B-B14F-4D97-AF65-F5344CB8AC3E}">
        <p14:creationId xmlns:p14="http://schemas.microsoft.com/office/powerpoint/2010/main" val="1451111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a:rPr>
              <a:t>Appendix</a:t>
            </a:r>
          </a:p>
        </p:txBody>
      </p:sp>
      <p:sp>
        <p:nvSpPr>
          <p:cNvPr id="3" name="Content Placeholder 2"/>
          <p:cNvSpPr>
            <a:spLocks noGrp="1"/>
          </p:cNvSpPr>
          <p:nvPr>
            <p:ph idx="1"/>
          </p:nvPr>
        </p:nvSpPr>
        <p:spPr/>
        <p:txBody>
          <a:bodyPr vert="horz" lIns="91440" tIns="45720" rIns="91440" bIns="45720" rtlCol="0" anchor="t">
            <a:normAutofit/>
          </a:bodyPr>
          <a:lstStyle/>
          <a:p>
            <a:r>
              <a:rPr lang="en-US" sz="2000" dirty="0">
                <a:latin typeface="Arial"/>
                <a:cs typeface="Arial"/>
              </a:rPr>
              <a:t>Use the following slides if relevant for your agenda design</a:t>
            </a:r>
          </a:p>
        </p:txBody>
      </p:sp>
    </p:spTree>
    <p:extLst>
      <p:ext uri="{BB962C8B-B14F-4D97-AF65-F5344CB8AC3E}">
        <p14:creationId xmlns:p14="http://schemas.microsoft.com/office/powerpoint/2010/main" val="2171110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53FF9F-EAE3-69D0-E0CD-8F33E87863C6}"/>
              </a:ext>
            </a:extLst>
          </p:cNvPr>
          <p:cNvSpPr>
            <a:spLocks noGrp="1"/>
          </p:cNvSpPr>
          <p:nvPr>
            <p:ph idx="1"/>
          </p:nvPr>
        </p:nvSpPr>
        <p:spPr>
          <a:xfrm>
            <a:off x="748966" y="1257514"/>
            <a:ext cx="7886700" cy="1080506"/>
          </a:xfrm>
        </p:spPr>
        <p:txBody>
          <a:bodyPr vert="horz" lIns="91440" tIns="45720" rIns="91440" bIns="45720" rtlCol="0" anchor="t">
            <a:normAutofit/>
          </a:bodyPr>
          <a:lstStyle/>
          <a:p>
            <a:r>
              <a:rPr lang="en-US" sz="1600" b="1" dirty="0">
                <a:latin typeface="Arial"/>
                <a:cs typeface="Arial"/>
              </a:rPr>
              <a:t>Ever-increasing pressures for growth and densification lead Whistler to urbanize, regionally integrate, and diversify both economically and demographically. </a:t>
            </a:r>
            <a:endParaRPr lang="en-US" sz="1600" b="1">
              <a:latin typeface="Arial"/>
              <a:cs typeface="Arial"/>
            </a:endParaRPr>
          </a:p>
          <a:p>
            <a:endParaRPr lang="en-US" sz="1600" dirty="0"/>
          </a:p>
        </p:txBody>
      </p:sp>
      <p:pic>
        <p:nvPicPr>
          <p:cNvPr id="4" name="Picture 3">
            <a:extLst>
              <a:ext uri="{FF2B5EF4-FFF2-40B4-BE49-F238E27FC236}">
                <a16:creationId xmlns:a16="http://schemas.microsoft.com/office/drawing/2014/main" id="{7D55E9F7-ECC7-410E-E4E8-A7E3CE0230DF}"/>
              </a:ext>
            </a:extLst>
          </p:cNvPr>
          <p:cNvPicPr>
            <a:picLocks noChangeAspect="1"/>
          </p:cNvPicPr>
          <p:nvPr/>
        </p:nvPicPr>
        <p:blipFill>
          <a:blip r:embed="rId2"/>
          <a:stretch>
            <a:fillRect/>
          </a:stretch>
        </p:blipFill>
        <p:spPr>
          <a:xfrm>
            <a:off x="748966" y="488533"/>
            <a:ext cx="4495800" cy="695325"/>
          </a:xfrm>
          <a:prstGeom prst="rect">
            <a:avLst/>
          </a:prstGeom>
        </p:spPr>
      </p:pic>
      <p:sp>
        <p:nvSpPr>
          <p:cNvPr id="9" name="TextBox 8">
            <a:extLst>
              <a:ext uri="{FF2B5EF4-FFF2-40B4-BE49-F238E27FC236}">
                <a16:creationId xmlns:a16="http://schemas.microsoft.com/office/drawing/2014/main" id="{B9FE492F-1AF2-FBA8-7D27-258E9F30448A}"/>
              </a:ext>
            </a:extLst>
          </p:cNvPr>
          <p:cNvSpPr txBox="1"/>
          <p:nvPr/>
        </p:nvSpPr>
        <p:spPr>
          <a:xfrm rot="20874914">
            <a:off x="566531" y="2381551"/>
            <a:ext cx="4522682" cy="369332"/>
          </a:xfrm>
          <a:prstGeom prst="rect">
            <a:avLst/>
          </a:prstGeom>
          <a:noFill/>
        </p:spPr>
        <p:txBody>
          <a:bodyPr wrap="square" lIns="91440" tIns="45720" rIns="91440" bIns="45720" rtlCol="0" anchor="t">
            <a:spAutoFit/>
          </a:bodyPr>
          <a:lstStyle/>
          <a:p>
            <a:r>
              <a:rPr lang="en-US" b="1" dirty="0">
                <a:solidFill>
                  <a:srgbClr val="6A1010"/>
                </a:solidFill>
                <a:latin typeface="Arial"/>
                <a:cs typeface="Arial"/>
              </a:rPr>
              <a:t>EXTERNAL PRESSURES TO GROW</a:t>
            </a:r>
          </a:p>
        </p:txBody>
      </p:sp>
      <p:sp>
        <p:nvSpPr>
          <p:cNvPr id="10" name="TextBox 9">
            <a:extLst>
              <a:ext uri="{FF2B5EF4-FFF2-40B4-BE49-F238E27FC236}">
                <a16:creationId xmlns:a16="http://schemas.microsoft.com/office/drawing/2014/main" id="{204DF2CC-7944-D9D0-C7B7-0368CBFA78F1}"/>
              </a:ext>
            </a:extLst>
          </p:cNvPr>
          <p:cNvSpPr txBox="1"/>
          <p:nvPr/>
        </p:nvSpPr>
        <p:spPr>
          <a:xfrm rot="21162243">
            <a:off x="3932013" y="2440217"/>
            <a:ext cx="5073928" cy="646331"/>
          </a:xfrm>
          <a:prstGeom prst="rect">
            <a:avLst/>
          </a:prstGeom>
          <a:noFill/>
        </p:spPr>
        <p:txBody>
          <a:bodyPr wrap="square" lIns="91440" tIns="45720" rIns="91440" bIns="45720" rtlCol="0" anchor="t">
            <a:spAutoFit/>
          </a:bodyPr>
          <a:lstStyle/>
          <a:p>
            <a:r>
              <a:rPr lang="en-US" b="1" dirty="0">
                <a:solidFill>
                  <a:srgbClr val="6A1010"/>
                </a:solidFill>
                <a:latin typeface="Arial"/>
                <a:cs typeface="Arial"/>
              </a:rPr>
              <a:t>INCREASED GROWTH AT ODDS WITH SUSTAINABILITY AND SENSE OF PLACE</a:t>
            </a:r>
          </a:p>
        </p:txBody>
      </p:sp>
      <p:sp>
        <p:nvSpPr>
          <p:cNvPr id="11" name="TextBox 10">
            <a:extLst>
              <a:ext uri="{FF2B5EF4-FFF2-40B4-BE49-F238E27FC236}">
                <a16:creationId xmlns:a16="http://schemas.microsoft.com/office/drawing/2014/main" id="{B28C9547-F376-6F72-8C0A-2AD51E6CB443}"/>
              </a:ext>
            </a:extLst>
          </p:cNvPr>
          <p:cNvSpPr txBox="1"/>
          <p:nvPr/>
        </p:nvSpPr>
        <p:spPr>
          <a:xfrm rot="21446249">
            <a:off x="4132629" y="3401422"/>
            <a:ext cx="5080292" cy="369332"/>
          </a:xfrm>
          <a:prstGeom prst="rect">
            <a:avLst/>
          </a:prstGeom>
          <a:noFill/>
        </p:spPr>
        <p:txBody>
          <a:bodyPr wrap="square" lIns="91440" tIns="45720" rIns="91440" bIns="45720" rtlCol="0" anchor="t">
            <a:spAutoFit/>
          </a:bodyPr>
          <a:lstStyle/>
          <a:p>
            <a:r>
              <a:rPr lang="en-US" b="1" dirty="0">
                <a:solidFill>
                  <a:srgbClr val="6A1010"/>
                </a:solidFill>
                <a:latin typeface="Arial"/>
                <a:cs typeface="Arial"/>
              </a:rPr>
              <a:t>GHG EMISSION GOALS NOT MET</a:t>
            </a:r>
          </a:p>
        </p:txBody>
      </p:sp>
      <p:sp>
        <p:nvSpPr>
          <p:cNvPr id="12" name="TextBox 11">
            <a:extLst>
              <a:ext uri="{FF2B5EF4-FFF2-40B4-BE49-F238E27FC236}">
                <a16:creationId xmlns:a16="http://schemas.microsoft.com/office/drawing/2014/main" id="{5F3CAA9A-B591-8C8B-D720-5DAB4BB0AFFF}"/>
              </a:ext>
            </a:extLst>
          </p:cNvPr>
          <p:cNvSpPr txBox="1"/>
          <p:nvPr/>
        </p:nvSpPr>
        <p:spPr>
          <a:xfrm rot="294120">
            <a:off x="209179" y="3962762"/>
            <a:ext cx="6152519" cy="646331"/>
          </a:xfrm>
          <a:prstGeom prst="rect">
            <a:avLst/>
          </a:prstGeom>
          <a:noFill/>
        </p:spPr>
        <p:txBody>
          <a:bodyPr wrap="square" lIns="91440" tIns="45720" rIns="91440" bIns="45720" rtlCol="0" anchor="t">
            <a:spAutoFit/>
          </a:bodyPr>
          <a:lstStyle/>
          <a:p>
            <a:r>
              <a:rPr lang="en-US" b="1" dirty="0">
                <a:solidFill>
                  <a:srgbClr val="6A1010"/>
                </a:solidFill>
                <a:latin typeface="Arial"/>
                <a:cs typeface="Arial"/>
              </a:rPr>
              <a:t>LOCAL ECONOMY GROWS WITH INVESTMENTS FROM STAKEHOLDERS OUTSIDE WHISTLER</a:t>
            </a:r>
          </a:p>
        </p:txBody>
      </p:sp>
      <p:sp>
        <p:nvSpPr>
          <p:cNvPr id="13" name="TextBox 12">
            <a:extLst>
              <a:ext uri="{FF2B5EF4-FFF2-40B4-BE49-F238E27FC236}">
                <a16:creationId xmlns:a16="http://schemas.microsoft.com/office/drawing/2014/main" id="{613AFCBE-6C59-D16B-BF7C-4E128A6A4D42}"/>
              </a:ext>
            </a:extLst>
          </p:cNvPr>
          <p:cNvSpPr txBox="1"/>
          <p:nvPr/>
        </p:nvSpPr>
        <p:spPr>
          <a:xfrm rot="21446249">
            <a:off x="3702270" y="4908321"/>
            <a:ext cx="5533413" cy="646331"/>
          </a:xfrm>
          <a:prstGeom prst="rect">
            <a:avLst/>
          </a:prstGeom>
          <a:noFill/>
        </p:spPr>
        <p:txBody>
          <a:bodyPr wrap="square" lIns="91440" tIns="45720" rIns="91440" bIns="45720" rtlCol="0" anchor="t">
            <a:spAutoFit/>
          </a:bodyPr>
          <a:lstStyle/>
          <a:p>
            <a:r>
              <a:rPr lang="en-US" b="1" dirty="0">
                <a:solidFill>
                  <a:srgbClr val="6A1010"/>
                </a:solidFill>
                <a:latin typeface="Arial"/>
                <a:cs typeface="Arial"/>
              </a:rPr>
              <a:t>AFFORDABLE HOUSING STOCK DOES NOT KEEP PACE WITH POPULATION GROWTH</a:t>
            </a:r>
          </a:p>
        </p:txBody>
      </p:sp>
      <p:sp>
        <p:nvSpPr>
          <p:cNvPr id="14" name="TextBox 13">
            <a:extLst>
              <a:ext uri="{FF2B5EF4-FFF2-40B4-BE49-F238E27FC236}">
                <a16:creationId xmlns:a16="http://schemas.microsoft.com/office/drawing/2014/main" id="{3FED3B58-4884-B36A-35E1-BE67AE97D2DC}"/>
              </a:ext>
            </a:extLst>
          </p:cNvPr>
          <p:cNvSpPr txBox="1"/>
          <p:nvPr/>
        </p:nvSpPr>
        <p:spPr>
          <a:xfrm rot="740895">
            <a:off x="21862" y="5509653"/>
            <a:ext cx="5791777" cy="646331"/>
          </a:xfrm>
          <a:prstGeom prst="rect">
            <a:avLst/>
          </a:prstGeom>
          <a:noFill/>
        </p:spPr>
        <p:txBody>
          <a:bodyPr wrap="square" lIns="91440" tIns="45720" rIns="91440" bIns="45720" rtlCol="0" anchor="t">
            <a:spAutoFit/>
          </a:bodyPr>
          <a:lstStyle/>
          <a:p>
            <a:r>
              <a:rPr lang="en-US" b="1" dirty="0">
                <a:solidFill>
                  <a:srgbClr val="6A1010"/>
                </a:solidFill>
                <a:latin typeface="Arial"/>
                <a:cs typeface="Arial"/>
              </a:rPr>
              <a:t>DESPITE THE PROMISES OF RECONCILIATION EFFORTS, RACISM INCREASES</a:t>
            </a:r>
          </a:p>
        </p:txBody>
      </p:sp>
      <p:pic>
        <p:nvPicPr>
          <p:cNvPr id="16" name="Picture 15">
            <a:extLst>
              <a:ext uri="{FF2B5EF4-FFF2-40B4-BE49-F238E27FC236}">
                <a16:creationId xmlns:a16="http://schemas.microsoft.com/office/drawing/2014/main" id="{CFCAEFDE-EF47-7218-68F5-8C31605DA1D7}"/>
              </a:ext>
            </a:extLst>
          </p:cNvPr>
          <p:cNvPicPr>
            <a:picLocks noChangeAspect="1"/>
          </p:cNvPicPr>
          <p:nvPr/>
        </p:nvPicPr>
        <p:blipFill>
          <a:blip r:embed="rId3"/>
          <a:stretch>
            <a:fillRect/>
          </a:stretch>
        </p:blipFill>
        <p:spPr>
          <a:xfrm>
            <a:off x="6385952" y="3708247"/>
            <a:ext cx="1837554" cy="1002302"/>
          </a:xfrm>
          <a:prstGeom prst="rect">
            <a:avLst/>
          </a:prstGeom>
        </p:spPr>
      </p:pic>
      <p:pic>
        <p:nvPicPr>
          <p:cNvPr id="18" name="Picture 17">
            <a:extLst>
              <a:ext uri="{FF2B5EF4-FFF2-40B4-BE49-F238E27FC236}">
                <a16:creationId xmlns:a16="http://schemas.microsoft.com/office/drawing/2014/main" id="{2CBDAD60-AD58-8B92-DFBA-4F2C37A9B83B}"/>
              </a:ext>
            </a:extLst>
          </p:cNvPr>
          <p:cNvPicPr>
            <a:picLocks noChangeAspect="1"/>
          </p:cNvPicPr>
          <p:nvPr/>
        </p:nvPicPr>
        <p:blipFill>
          <a:blip r:embed="rId4"/>
          <a:stretch>
            <a:fillRect/>
          </a:stretch>
        </p:blipFill>
        <p:spPr>
          <a:xfrm>
            <a:off x="2153665" y="2870012"/>
            <a:ext cx="1202222" cy="738073"/>
          </a:xfrm>
          <a:prstGeom prst="rect">
            <a:avLst/>
          </a:prstGeom>
        </p:spPr>
      </p:pic>
      <p:pic>
        <p:nvPicPr>
          <p:cNvPr id="20" name="Picture 19">
            <a:extLst>
              <a:ext uri="{FF2B5EF4-FFF2-40B4-BE49-F238E27FC236}">
                <a16:creationId xmlns:a16="http://schemas.microsoft.com/office/drawing/2014/main" id="{F8897532-5160-FE67-6F56-037BB72148C4}"/>
              </a:ext>
            </a:extLst>
          </p:cNvPr>
          <p:cNvPicPr>
            <a:picLocks noChangeAspect="1"/>
          </p:cNvPicPr>
          <p:nvPr/>
        </p:nvPicPr>
        <p:blipFill>
          <a:blip r:embed="rId4"/>
          <a:stretch>
            <a:fillRect/>
          </a:stretch>
        </p:blipFill>
        <p:spPr>
          <a:xfrm>
            <a:off x="7154779" y="296761"/>
            <a:ext cx="1504950" cy="923925"/>
          </a:xfrm>
          <a:prstGeom prst="rect">
            <a:avLst/>
          </a:prstGeom>
        </p:spPr>
      </p:pic>
    </p:spTree>
    <p:extLst>
      <p:ext uri="{BB962C8B-B14F-4D97-AF65-F5344CB8AC3E}">
        <p14:creationId xmlns:p14="http://schemas.microsoft.com/office/powerpoint/2010/main" val="1967753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24E31A-FA00-22CE-C316-F32D63901060}"/>
              </a:ext>
            </a:extLst>
          </p:cNvPr>
          <p:cNvPicPr>
            <a:picLocks noChangeAspect="1"/>
          </p:cNvPicPr>
          <p:nvPr/>
        </p:nvPicPr>
        <p:blipFill>
          <a:blip r:embed="rId3"/>
          <a:stretch>
            <a:fillRect/>
          </a:stretch>
        </p:blipFill>
        <p:spPr>
          <a:xfrm>
            <a:off x="701675" y="439422"/>
            <a:ext cx="2193925" cy="722805"/>
          </a:xfrm>
          <a:prstGeom prst="rect">
            <a:avLst/>
          </a:prstGeom>
        </p:spPr>
      </p:pic>
      <p:sp>
        <p:nvSpPr>
          <p:cNvPr id="4" name="TextBox 3">
            <a:extLst>
              <a:ext uri="{FF2B5EF4-FFF2-40B4-BE49-F238E27FC236}">
                <a16:creationId xmlns:a16="http://schemas.microsoft.com/office/drawing/2014/main" id="{F1F55389-B895-6743-6CD6-9337568B81D2}"/>
              </a:ext>
            </a:extLst>
          </p:cNvPr>
          <p:cNvSpPr txBox="1"/>
          <p:nvPr/>
        </p:nvSpPr>
        <p:spPr>
          <a:xfrm>
            <a:off x="701675" y="1162227"/>
            <a:ext cx="8153567" cy="1077218"/>
          </a:xfrm>
          <a:prstGeom prst="rect">
            <a:avLst/>
          </a:prstGeom>
          <a:noFill/>
        </p:spPr>
        <p:txBody>
          <a:bodyPr wrap="square" lIns="91440" tIns="45720" rIns="91440" bIns="45720" anchor="t">
            <a:spAutoFit/>
          </a:bodyPr>
          <a:lstStyle/>
          <a:p>
            <a:r>
              <a:rPr lang="en-US" sz="1600" b="1" dirty="0">
                <a:latin typeface="Arial"/>
                <a:cs typeface="Arial"/>
              </a:rPr>
              <a:t>Faced with increasingly stretched capacity and the urgent need to become more resilient to the earlier-than-anticipated effects of climate change, innovation becomes a dominant driving force in decision making throughout Whistler. </a:t>
            </a:r>
          </a:p>
          <a:p>
            <a:endParaRPr lang="en-US" sz="1600" b="1" dirty="0">
              <a:latin typeface="Arial"/>
              <a:cs typeface="Arial"/>
            </a:endParaRPr>
          </a:p>
        </p:txBody>
      </p:sp>
      <p:pic>
        <p:nvPicPr>
          <p:cNvPr id="7" name="Picture 6">
            <a:extLst>
              <a:ext uri="{FF2B5EF4-FFF2-40B4-BE49-F238E27FC236}">
                <a16:creationId xmlns:a16="http://schemas.microsoft.com/office/drawing/2014/main" id="{D21F013B-C8EE-F22F-111A-BF58FC07F940}"/>
              </a:ext>
            </a:extLst>
          </p:cNvPr>
          <p:cNvPicPr>
            <a:picLocks noChangeAspect="1"/>
          </p:cNvPicPr>
          <p:nvPr/>
        </p:nvPicPr>
        <p:blipFill>
          <a:blip r:embed="rId4"/>
          <a:stretch>
            <a:fillRect/>
          </a:stretch>
        </p:blipFill>
        <p:spPr>
          <a:xfrm>
            <a:off x="649538" y="448678"/>
            <a:ext cx="5876925" cy="561975"/>
          </a:xfrm>
          <a:prstGeom prst="rect">
            <a:avLst/>
          </a:prstGeom>
        </p:spPr>
      </p:pic>
      <p:sp>
        <p:nvSpPr>
          <p:cNvPr id="3" name="TextBox 2">
            <a:extLst>
              <a:ext uri="{FF2B5EF4-FFF2-40B4-BE49-F238E27FC236}">
                <a16:creationId xmlns:a16="http://schemas.microsoft.com/office/drawing/2014/main" id="{0BACEE72-62A9-5379-70FC-EDD270D43D98}"/>
              </a:ext>
            </a:extLst>
          </p:cNvPr>
          <p:cNvSpPr txBox="1"/>
          <p:nvPr/>
        </p:nvSpPr>
        <p:spPr>
          <a:xfrm rot="235557">
            <a:off x="3607291" y="2371029"/>
            <a:ext cx="6008915" cy="584775"/>
          </a:xfrm>
          <a:prstGeom prst="rect">
            <a:avLst/>
          </a:prstGeom>
          <a:noFill/>
        </p:spPr>
        <p:txBody>
          <a:bodyPr wrap="square" lIns="91440" tIns="45720" rIns="91440" bIns="45720" rtlCol="0" anchor="t">
            <a:spAutoFit/>
          </a:bodyPr>
          <a:lstStyle/>
          <a:p>
            <a:r>
              <a:rPr lang="en-US" sz="1600" b="1" dirty="0">
                <a:solidFill>
                  <a:srgbClr val="181A46"/>
                </a:solidFill>
                <a:latin typeface="Arial"/>
                <a:cs typeface="Arial"/>
              </a:rPr>
              <a:t>RESOURCE AND EMERGENCY MANAGEMENT BECOMES A SHARP FOCUS FOR COMMUNITY</a:t>
            </a:r>
          </a:p>
        </p:txBody>
      </p:sp>
      <p:sp>
        <p:nvSpPr>
          <p:cNvPr id="5" name="TextBox 4">
            <a:extLst>
              <a:ext uri="{FF2B5EF4-FFF2-40B4-BE49-F238E27FC236}">
                <a16:creationId xmlns:a16="http://schemas.microsoft.com/office/drawing/2014/main" id="{8E7C4A41-9B18-9C46-E691-DA103D3E87D2}"/>
              </a:ext>
            </a:extLst>
          </p:cNvPr>
          <p:cNvSpPr txBox="1"/>
          <p:nvPr/>
        </p:nvSpPr>
        <p:spPr>
          <a:xfrm rot="350538">
            <a:off x="496680" y="2856446"/>
            <a:ext cx="6008915" cy="584775"/>
          </a:xfrm>
          <a:prstGeom prst="rect">
            <a:avLst/>
          </a:prstGeom>
          <a:noFill/>
        </p:spPr>
        <p:txBody>
          <a:bodyPr wrap="square" lIns="91440" tIns="45720" rIns="91440" bIns="45720" rtlCol="0" anchor="t">
            <a:spAutoFit/>
          </a:bodyPr>
          <a:lstStyle/>
          <a:p>
            <a:r>
              <a:rPr lang="en-US" sz="1600" b="1" dirty="0">
                <a:solidFill>
                  <a:srgbClr val="181A46"/>
                </a:solidFill>
                <a:latin typeface="Arial"/>
                <a:cs typeface="Arial"/>
              </a:rPr>
              <a:t>ACTIVE PURSUIT OF GROWTH MANAGEMENT STRATEGIES</a:t>
            </a:r>
          </a:p>
        </p:txBody>
      </p:sp>
      <p:sp>
        <p:nvSpPr>
          <p:cNvPr id="6" name="TextBox 5">
            <a:extLst>
              <a:ext uri="{FF2B5EF4-FFF2-40B4-BE49-F238E27FC236}">
                <a16:creationId xmlns:a16="http://schemas.microsoft.com/office/drawing/2014/main" id="{0C802983-1A32-2FD7-6A2E-EEEFA0610F42}"/>
              </a:ext>
            </a:extLst>
          </p:cNvPr>
          <p:cNvSpPr txBox="1"/>
          <p:nvPr/>
        </p:nvSpPr>
        <p:spPr>
          <a:xfrm rot="876029">
            <a:off x="3004336" y="3942194"/>
            <a:ext cx="6572021" cy="584775"/>
          </a:xfrm>
          <a:prstGeom prst="rect">
            <a:avLst/>
          </a:prstGeom>
          <a:noFill/>
        </p:spPr>
        <p:txBody>
          <a:bodyPr wrap="square" lIns="91440" tIns="45720" rIns="91440" bIns="45720" rtlCol="0" anchor="t">
            <a:spAutoFit/>
          </a:bodyPr>
          <a:lstStyle/>
          <a:p>
            <a:r>
              <a:rPr lang="en-US" sz="1600" b="1" dirty="0">
                <a:solidFill>
                  <a:srgbClr val="181A46"/>
                </a:solidFill>
                <a:latin typeface="Arial"/>
                <a:cs typeface="Arial"/>
              </a:rPr>
              <a:t>FIRST NATIONS AND LOCAL GOVERNMENT COLLABORATE ON CLIMATE CHANGE MITIGATION</a:t>
            </a:r>
          </a:p>
        </p:txBody>
      </p:sp>
      <p:sp>
        <p:nvSpPr>
          <p:cNvPr id="8" name="TextBox 7">
            <a:extLst>
              <a:ext uri="{FF2B5EF4-FFF2-40B4-BE49-F238E27FC236}">
                <a16:creationId xmlns:a16="http://schemas.microsoft.com/office/drawing/2014/main" id="{74A7B9D8-ED10-333B-DC70-B60593CAF304}"/>
              </a:ext>
            </a:extLst>
          </p:cNvPr>
          <p:cNvSpPr txBox="1"/>
          <p:nvPr/>
        </p:nvSpPr>
        <p:spPr>
          <a:xfrm rot="604324">
            <a:off x="475835" y="3962572"/>
            <a:ext cx="4478723" cy="584775"/>
          </a:xfrm>
          <a:prstGeom prst="rect">
            <a:avLst/>
          </a:prstGeom>
          <a:noFill/>
        </p:spPr>
        <p:txBody>
          <a:bodyPr wrap="square" lIns="91440" tIns="45720" rIns="91440" bIns="45720" rtlCol="0" anchor="t">
            <a:spAutoFit/>
          </a:bodyPr>
          <a:lstStyle/>
          <a:p>
            <a:r>
              <a:rPr lang="en-US" sz="1600" b="1" dirty="0">
                <a:solidFill>
                  <a:srgbClr val="181A46"/>
                </a:solidFill>
                <a:latin typeface="Arial"/>
                <a:cs typeface="Arial"/>
              </a:rPr>
              <a:t>INNOVATIVE MEASURES TAKEN SO WORKFORCE CAN LIVE LOCALLY</a:t>
            </a:r>
          </a:p>
        </p:txBody>
      </p:sp>
      <p:sp>
        <p:nvSpPr>
          <p:cNvPr id="9" name="TextBox 8">
            <a:extLst>
              <a:ext uri="{FF2B5EF4-FFF2-40B4-BE49-F238E27FC236}">
                <a16:creationId xmlns:a16="http://schemas.microsoft.com/office/drawing/2014/main" id="{031877BA-FA1E-21F3-1D10-CB5BBE93D2F1}"/>
              </a:ext>
            </a:extLst>
          </p:cNvPr>
          <p:cNvSpPr txBox="1"/>
          <p:nvPr/>
        </p:nvSpPr>
        <p:spPr>
          <a:xfrm rot="21343574">
            <a:off x="153651" y="4964113"/>
            <a:ext cx="7248914" cy="584775"/>
          </a:xfrm>
          <a:prstGeom prst="rect">
            <a:avLst/>
          </a:prstGeom>
          <a:noFill/>
        </p:spPr>
        <p:txBody>
          <a:bodyPr wrap="square" lIns="91440" tIns="45720" rIns="91440" bIns="45720" rtlCol="0" anchor="t">
            <a:spAutoFit/>
          </a:bodyPr>
          <a:lstStyle/>
          <a:p>
            <a:r>
              <a:rPr lang="en-US" sz="1600" b="1" dirty="0">
                <a:solidFill>
                  <a:srgbClr val="181A46"/>
                </a:solidFill>
                <a:latin typeface="Arial"/>
                <a:cs typeface="Arial"/>
              </a:rPr>
              <a:t>FIRST NATIONS LEADERSHIP IN ENERGY, RESOURCES MANAGEMENT AND INTERNATIONAL SPORTING EVENTS</a:t>
            </a:r>
          </a:p>
        </p:txBody>
      </p:sp>
      <p:sp>
        <p:nvSpPr>
          <p:cNvPr id="10" name="TextBox 9">
            <a:extLst>
              <a:ext uri="{FF2B5EF4-FFF2-40B4-BE49-F238E27FC236}">
                <a16:creationId xmlns:a16="http://schemas.microsoft.com/office/drawing/2014/main" id="{BB14805F-8D87-65E2-9484-17E08202A22E}"/>
              </a:ext>
            </a:extLst>
          </p:cNvPr>
          <p:cNvSpPr txBox="1"/>
          <p:nvPr/>
        </p:nvSpPr>
        <p:spPr>
          <a:xfrm>
            <a:off x="4679324" y="5639881"/>
            <a:ext cx="4381419" cy="584775"/>
          </a:xfrm>
          <a:prstGeom prst="rect">
            <a:avLst/>
          </a:prstGeom>
          <a:noFill/>
        </p:spPr>
        <p:txBody>
          <a:bodyPr wrap="square" lIns="91440" tIns="45720" rIns="91440" bIns="45720" rtlCol="0" anchor="t">
            <a:spAutoFit/>
          </a:bodyPr>
          <a:lstStyle/>
          <a:p>
            <a:r>
              <a:rPr lang="en-US" sz="1600" b="1" dirty="0">
                <a:solidFill>
                  <a:srgbClr val="181A46"/>
                </a:solidFill>
                <a:latin typeface="Arial"/>
                <a:cs typeface="Arial"/>
              </a:rPr>
              <a:t>TRANSPORTATION PLANNING FOCUSES ON CAR-FREE TRANSPORT</a:t>
            </a:r>
          </a:p>
        </p:txBody>
      </p:sp>
      <p:sp>
        <p:nvSpPr>
          <p:cNvPr id="11" name="TextBox 10">
            <a:extLst>
              <a:ext uri="{FF2B5EF4-FFF2-40B4-BE49-F238E27FC236}">
                <a16:creationId xmlns:a16="http://schemas.microsoft.com/office/drawing/2014/main" id="{436BE053-65D7-597A-A9DD-16D56A7E5768}"/>
              </a:ext>
            </a:extLst>
          </p:cNvPr>
          <p:cNvSpPr txBox="1"/>
          <p:nvPr/>
        </p:nvSpPr>
        <p:spPr>
          <a:xfrm>
            <a:off x="993958" y="5936543"/>
            <a:ext cx="3927754" cy="584775"/>
          </a:xfrm>
          <a:prstGeom prst="rect">
            <a:avLst/>
          </a:prstGeom>
          <a:noFill/>
        </p:spPr>
        <p:txBody>
          <a:bodyPr wrap="square" lIns="91440" tIns="45720" rIns="91440" bIns="45720" rtlCol="0" anchor="t">
            <a:spAutoFit/>
          </a:bodyPr>
          <a:lstStyle/>
          <a:p>
            <a:r>
              <a:rPr lang="en-US" sz="1600" b="1" dirty="0">
                <a:solidFill>
                  <a:srgbClr val="181A46"/>
                </a:solidFill>
                <a:latin typeface="Arial"/>
                <a:cs typeface="Arial"/>
              </a:rPr>
              <a:t>ECO-TOURISM OFFERINGS INCREASE</a:t>
            </a:r>
          </a:p>
        </p:txBody>
      </p:sp>
      <p:pic>
        <p:nvPicPr>
          <p:cNvPr id="13" name="Picture 12">
            <a:extLst>
              <a:ext uri="{FF2B5EF4-FFF2-40B4-BE49-F238E27FC236}">
                <a16:creationId xmlns:a16="http://schemas.microsoft.com/office/drawing/2014/main" id="{6149D851-BA31-EF86-DACB-C0212FB8A70C}"/>
              </a:ext>
            </a:extLst>
          </p:cNvPr>
          <p:cNvPicPr>
            <a:picLocks noChangeAspect="1"/>
          </p:cNvPicPr>
          <p:nvPr/>
        </p:nvPicPr>
        <p:blipFill>
          <a:blip r:embed="rId5"/>
          <a:stretch>
            <a:fillRect/>
          </a:stretch>
        </p:blipFill>
        <p:spPr>
          <a:xfrm>
            <a:off x="6780810" y="3033956"/>
            <a:ext cx="1019462" cy="998370"/>
          </a:xfrm>
          <a:prstGeom prst="rect">
            <a:avLst/>
          </a:prstGeom>
        </p:spPr>
      </p:pic>
      <p:pic>
        <p:nvPicPr>
          <p:cNvPr id="17" name="Picture 16">
            <a:extLst>
              <a:ext uri="{FF2B5EF4-FFF2-40B4-BE49-F238E27FC236}">
                <a16:creationId xmlns:a16="http://schemas.microsoft.com/office/drawing/2014/main" id="{0D9A49A7-8819-8FC3-7B10-34DA977F2D69}"/>
              </a:ext>
            </a:extLst>
          </p:cNvPr>
          <p:cNvPicPr>
            <a:picLocks noChangeAspect="1"/>
          </p:cNvPicPr>
          <p:nvPr/>
        </p:nvPicPr>
        <p:blipFill>
          <a:blip r:embed="rId6"/>
          <a:stretch>
            <a:fillRect/>
          </a:stretch>
        </p:blipFill>
        <p:spPr>
          <a:xfrm>
            <a:off x="2466277" y="2162193"/>
            <a:ext cx="983116" cy="642197"/>
          </a:xfrm>
          <a:prstGeom prst="rect">
            <a:avLst/>
          </a:prstGeom>
        </p:spPr>
      </p:pic>
      <p:pic>
        <p:nvPicPr>
          <p:cNvPr id="23" name="Picture 22">
            <a:extLst>
              <a:ext uri="{FF2B5EF4-FFF2-40B4-BE49-F238E27FC236}">
                <a16:creationId xmlns:a16="http://schemas.microsoft.com/office/drawing/2014/main" id="{C8D97DA7-C3D5-DACA-39D7-32C40BFDD516}"/>
              </a:ext>
            </a:extLst>
          </p:cNvPr>
          <p:cNvPicPr>
            <a:picLocks noChangeAspect="1"/>
          </p:cNvPicPr>
          <p:nvPr/>
        </p:nvPicPr>
        <p:blipFill>
          <a:blip r:embed="rId7"/>
          <a:stretch>
            <a:fillRect/>
          </a:stretch>
        </p:blipFill>
        <p:spPr>
          <a:xfrm>
            <a:off x="602715" y="4385822"/>
            <a:ext cx="971550" cy="676275"/>
          </a:xfrm>
          <a:prstGeom prst="rect">
            <a:avLst/>
          </a:prstGeom>
        </p:spPr>
      </p:pic>
    </p:spTree>
    <p:extLst>
      <p:ext uri="{BB962C8B-B14F-4D97-AF65-F5344CB8AC3E}">
        <p14:creationId xmlns:p14="http://schemas.microsoft.com/office/powerpoint/2010/main" val="798204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E1A0A9-8825-53D9-7B12-D099551F081E}"/>
              </a:ext>
            </a:extLst>
          </p:cNvPr>
          <p:cNvPicPr>
            <a:picLocks noChangeAspect="1"/>
          </p:cNvPicPr>
          <p:nvPr/>
        </p:nvPicPr>
        <p:blipFill>
          <a:blip r:embed="rId3"/>
          <a:stretch>
            <a:fillRect/>
          </a:stretch>
        </p:blipFill>
        <p:spPr>
          <a:xfrm>
            <a:off x="685801" y="474662"/>
            <a:ext cx="2184399" cy="809625"/>
          </a:xfrm>
          <a:prstGeom prst="rect">
            <a:avLst/>
          </a:prstGeom>
        </p:spPr>
      </p:pic>
      <p:sp>
        <p:nvSpPr>
          <p:cNvPr id="4" name="Content Placeholder 3">
            <a:extLst>
              <a:ext uri="{FF2B5EF4-FFF2-40B4-BE49-F238E27FC236}">
                <a16:creationId xmlns:a16="http://schemas.microsoft.com/office/drawing/2014/main" id="{BC1AC19F-C39C-1C92-6BE2-764DCB2D1E42}"/>
              </a:ext>
            </a:extLst>
          </p:cNvPr>
          <p:cNvSpPr>
            <a:spLocks noGrp="1"/>
          </p:cNvSpPr>
          <p:nvPr>
            <p:ph idx="1"/>
          </p:nvPr>
        </p:nvSpPr>
        <p:spPr>
          <a:xfrm>
            <a:off x="628650" y="1269623"/>
            <a:ext cx="7886700" cy="809626"/>
          </a:xfrm>
        </p:spPr>
        <p:txBody>
          <a:bodyPr vert="horz" lIns="91440" tIns="45720" rIns="91440" bIns="45720" rtlCol="0" anchor="t">
            <a:noAutofit/>
          </a:bodyPr>
          <a:lstStyle/>
          <a:p>
            <a:r>
              <a:rPr lang="en-US" sz="1600" b="1" dirty="0">
                <a:latin typeface="Arial"/>
                <a:cs typeface="Arial"/>
              </a:rPr>
              <a:t>Tourism demand grows, pressure on affordable housing increases, and Whistler’s government manages its growth strictly. </a:t>
            </a:r>
          </a:p>
        </p:txBody>
      </p:sp>
      <p:pic>
        <p:nvPicPr>
          <p:cNvPr id="6" name="Picture 5">
            <a:extLst>
              <a:ext uri="{FF2B5EF4-FFF2-40B4-BE49-F238E27FC236}">
                <a16:creationId xmlns:a16="http://schemas.microsoft.com/office/drawing/2014/main" id="{1131F281-59A4-DBF0-F65B-47F5F4FB7495}"/>
              </a:ext>
            </a:extLst>
          </p:cNvPr>
          <p:cNvPicPr>
            <a:picLocks noChangeAspect="1"/>
          </p:cNvPicPr>
          <p:nvPr/>
        </p:nvPicPr>
        <p:blipFill>
          <a:blip r:embed="rId4"/>
          <a:stretch>
            <a:fillRect/>
          </a:stretch>
        </p:blipFill>
        <p:spPr>
          <a:xfrm>
            <a:off x="685801" y="554727"/>
            <a:ext cx="4848225" cy="600075"/>
          </a:xfrm>
          <a:prstGeom prst="rect">
            <a:avLst/>
          </a:prstGeom>
        </p:spPr>
      </p:pic>
      <p:sp>
        <p:nvSpPr>
          <p:cNvPr id="3" name="TextBox 2">
            <a:extLst>
              <a:ext uri="{FF2B5EF4-FFF2-40B4-BE49-F238E27FC236}">
                <a16:creationId xmlns:a16="http://schemas.microsoft.com/office/drawing/2014/main" id="{D6126F1B-B89F-64BF-1970-8FC2778B9EF5}"/>
              </a:ext>
            </a:extLst>
          </p:cNvPr>
          <p:cNvSpPr txBox="1"/>
          <p:nvPr/>
        </p:nvSpPr>
        <p:spPr>
          <a:xfrm rot="21254427">
            <a:off x="3226803" y="2020578"/>
            <a:ext cx="5712031" cy="646331"/>
          </a:xfrm>
          <a:prstGeom prst="rect">
            <a:avLst/>
          </a:prstGeom>
          <a:noFill/>
        </p:spPr>
        <p:txBody>
          <a:bodyPr wrap="square" lIns="91440" tIns="45720" rIns="91440" bIns="45720" rtlCol="0" anchor="t">
            <a:spAutoFit/>
          </a:bodyPr>
          <a:lstStyle/>
          <a:p>
            <a:r>
              <a:rPr lang="en-US" b="1" dirty="0">
                <a:solidFill>
                  <a:srgbClr val="AB822D"/>
                </a:solidFill>
                <a:latin typeface="Arial"/>
                <a:cs typeface="Arial"/>
              </a:rPr>
              <a:t>WHISTLER’S CHARACTER IS INFLUENCED BY WEALTHIER RESIDENTS AND GUESTS</a:t>
            </a:r>
          </a:p>
        </p:txBody>
      </p:sp>
      <p:sp>
        <p:nvSpPr>
          <p:cNvPr id="5" name="TextBox 4">
            <a:extLst>
              <a:ext uri="{FF2B5EF4-FFF2-40B4-BE49-F238E27FC236}">
                <a16:creationId xmlns:a16="http://schemas.microsoft.com/office/drawing/2014/main" id="{EAC675E7-519D-A26C-C1BA-B8300AC77663}"/>
              </a:ext>
            </a:extLst>
          </p:cNvPr>
          <p:cNvSpPr txBox="1"/>
          <p:nvPr/>
        </p:nvSpPr>
        <p:spPr>
          <a:xfrm rot="541735">
            <a:off x="131047" y="3179302"/>
            <a:ext cx="6747164" cy="646331"/>
          </a:xfrm>
          <a:prstGeom prst="rect">
            <a:avLst/>
          </a:prstGeom>
          <a:noFill/>
        </p:spPr>
        <p:txBody>
          <a:bodyPr wrap="square" lIns="91440" tIns="45720" rIns="91440" bIns="45720" rtlCol="0" anchor="t">
            <a:spAutoFit/>
          </a:bodyPr>
          <a:lstStyle/>
          <a:p>
            <a:r>
              <a:rPr lang="en-US" b="1" dirty="0">
                <a:solidFill>
                  <a:srgbClr val="AB822D"/>
                </a:solidFill>
                <a:latin typeface="Arial"/>
                <a:cs typeface="Arial"/>
              </a:rPr>
              <a:t>LOCAL PHILANTHROPY SUPPORTS NEW ECONOMIC OPPORTUNITIES AND CULTURAL ACTIVITIES</a:t>
            </a:r>
          </a:p>
        </p:txBody>
      </p:sp>
      <p:sp>
        <p:nvSpPr>
          <p:cNvPr id="7" name="TextBox 6">
            <a:extLst>
              <a:ext uri="{FF2B5EF4-FFF2-40B4-BE49-F238E27FC236}">
                <a16:creationId xmlns:a16="http://schemas.microsoft.com/office/drawing/2014/main" id="{CABFF5FF-48D0-9DD0-F32C-87FCCEA99E11}"/>
              </a:ext>
            </a:extLst>
          </p:cNvPr>
          <p:cNvSpPr txBox="1"/>
          <p:nvPr/>
        </p:nvSpPr>
        <p:spPr>
          <a:xfrm rot="428891">
            <a:off x="724879" y="4104159"/>
            <a:ext cx="3248862" cy="646331"/>
          </a:xfrm>
          <a:prstGeom prst="rect">
            <a:avLst/>
          </a:prstGeom>
          <a:noFill/>
        </p:spPr>
        <p:txBody>
          <a:bodyPr wrap="square" lIns="91440" tIns="45720" rIns="91440" bIns="45720" rtlCol="0" anchor="t">
            <a:spAutoFit/>
          </a:bodyPr>
          <a:lstStyle/>
          <a:p>
            <a:r>
              <a:rPr lang="en-US" b="1" dirty="0">
                <a:solidFill>
                  <a:srgbClr val="AB822D"/>
                </a:solidFill>
                <a:latin typeface="Arial"/>
                <a:cs typeface="Arial"/>
              </a:rPr>
              <a:t>BED CAPS ARE STRONGLY ENFORCED</a:t>
            </a:r>
          </a:p>
        </p:txBody>
      </p:sp>
      <p:sp>
        <p:nvSpPr>
          <p:cNvPr id="8" name="TextBox 7">
            <a:extLst>
              <a:ext uri="{FF2B5EF4-FFF2-40B4-BE49-F238E27FC236}">
                <a16:creationId xmlns:a16="http://schemas.microsoft.com/office/drawing/2014/main" id="{92EE0E0B-ED4F-D48E-EB51-FDC2B6EA96D8}"/>
              </a:ext>
            </a:extLst>
          </p:cNvPr>
          <p:cNvSpPr txBox="1"/>
          <p:nvPr/>
        </p:nvSpPr>
        <p:spPr>
          <a:xfrm rot="21255708">
            <a:off x="3749354" y="4338561"/>
            <a:ext cx="5344796" cy="646331"/>
          </a:xfrm>
          <a:prstGeom prst="rect">
            <a:avLst/>
          </a:prstGeom>
          <a:noFill/>
        </p:spPr>
        <p:txBody>
          <a:bodyPr wrap="square" lIns="91440" tIns="45720" rIns="91440" bIns="45720" rtlCol="0" anchor="t">
            <a:spAutoFit/>
          </a:bodyPr>
          <a:lstStyle/>
          <a:p>
            <a:r>
              <a:rPr lang="en-US" b="1" dirty="0">
                <a:solidFill>
                  <a:srgbClr val="AB822D"/>
                </a:solidFill>
                <a:latin typeface="Arial"/>
                <a:cs typeface="Arial"/>
              </a:rPr>
              <a:t>LIMITED GROWTH HAS HELPED PROTECT WILDLIFE HABITAT IN WHISTLER</a:t>
            </a:r>
          </a:p>
        </p:txBody>
      </p:sp>
      <p:sp>
        <p:nvSpPr>
          <p:cNvPr id="9" name="TextBox 8">
            <a:extLst>
              <a:ext uri="{FF2B5EF4-FFF2-40B4-BE49-F238E27FC236}">
                <a16:creationId xmlns:a16="http://schemas.microsoft.com/office/drawing/2014/main" id="{13DA9632-AF28-3C41-858E-EED0E0FB2E5F}"/>
              </a:ext>
            </a:extLst>
          </p:cNvPr>
          <p:cNvSpPr txBox="1"/>
          <p:nvPr/>
        </p:nvSpPr>
        <p:spPr>
          <a:xfrm rot="273255">
            <a:off x="268639" y="5416541"/>
            <a:ext cx="7995061" cy="646331"/>
          </a:xfrm>
          <a:prstGeom prst="rect">
            <a:avLst/>
          </a:prstGeom>
          <a:noFill/>
        </p:spPr>
        <p:txBody>
          <a:bodyPr wrap="square" lIns="91440" tIns="45720" rIns="91440" bIns="45720" rtlCol="0" anchor="t">
            <a:spAutoFit/>
          </a:bodyPr>
          <a:lstStyle/>
          <a:p>
            <a:r>
              <a:rPr lang="en-US" b="1" dirty="0">
                <a:solidFill>
                  <a:srgbClr val="AB822D"/>
                </a:solidFill>
                <a:latin typeface="Arial"/>
                <a:cs typeface="Arial"/>
              </a:rPr>
              <a:t>BY 2023, 90% OF THE LOCAL BUSINESSES IN OPERATION IN 2022 HAVE SOLD THEIR OPERATIONS TO LARGER BUSINESSES</a:t>
            </a:r>
          </a:p>
        </p:txBody>
      </p:sp>
      <p:pic>
        <p:nvPicPr>
          <p:cNvPr id="13" name="Picture 12">
            <a:extLst>
              <a:ext uri="{FF2B5EF4-FFF2-40B4-BE49-F238E27FC236}">
                <a16:creationId xmlns:a16="http://schemas.microsoft.com/office/drawing/2014/main" id="{02E04ADB-284A-35D8-0B47-1FDC2FB2D6C9}"/>
              </a:ext>
            </a:extLst>
          </p:cNvPr>
          <p:cNvPicPr>
            <a:picLocks noChangeAspect="1"/>
          </p:cNvPicPr>
          <p:nvPr/>
        </p:nvPicPr>
        <p:blipFill>
          <a:blip r:embed="rId5"/>
          <a:stretch>
            <a:fillRect/>
          </a:stretch>
        </p:blipFill>
        <p:spPr>
          <a:xfrm>
            <a:off x="8115053" y="5489618"/>
            <a:ext cx="480703" cy="398477"/>
          </a:xfrm>
          <a:prstGeom prst="rect">
            <a:avLst/>
          </a:prstGeom>
        </p:spPr>
      </p:pic>
      <p:pic>
        <p:nvPicPr>
          <p:cNvPr id="15" name="Picture 14">
            <a:extLst>
              <a:ext uri="{FF2B5EF4-FFF2-40B4-BE49-F238E27FC236}">
                <a16:creationId xmlns:a16="http://schemas.microsoft.com/office/drawing/2014/main" id="{360E2321-9085-C583-7B53-4D3036E33047}"/>
              </a:ext>
            </a:extLst>
          </p:cNvPr>
          <p:cNvPicPr>
            <a:picLocks noChangeAspect="1"/>
          </p:cNvPicPr>
          <p:nvPr/>
        </p:nvPicPr>
        <p:blipFill>
          <a:blip r:embed="rId5"/>
          <a:stretch>
            <a:fillRect/>
          </a:stretch>
        </p:blipFill>
        <p:spPr>
          <a:xfrm>
            <a:off x="7998275" y="4564331"/>
            <a:ext cx="1086345" cy="900523"/>
          </a:xfrm>
          <a:prstGeom prst="rect">
            <a:avLst/>
          </a:prstGeom>
        </p:spPr>
      </p:pic>
      <p:pic>
        <p:nvPicPr>
          <p:cNvPr id="11" name="Picture 10">
            <a:extLst>
              <a:ext uri="{FF2B5EF4-FFF2-40B4-BE49-F238E27FC236}">
                <a16:creationId xmlns:a16="http://schemas.microsoft.com/office/drawing/2014/main" id="{24FC00CA-3336-1901-DA0B-153EEA68D467}"/>
              </a:ext>
            </a:extLst>
          </p:cNvPr>
          <p:cNvPicPr>
            <a:picLocks noChangeAspect="1"/>
          </p:cNvPicPr>
          <p:nvPr/>
        </p:nvPicPr>
        <p:blipFill>
          <a:blip r:embed="rId5"/>
          <a:stretch>
            <a:fillRect/>
          </a:stretch>
        </p:blipFill>
        <p:spPr>
          <a:xfrm>
            <a:off x="7274375" y="5014592"/>
            <a:ext cx="723900" cy="600075"/>
          </a:xfrm>
          <a:prstGeom prst="rect">
            <a:avLst/>
          </a:prstGeom>
        </p:spPr>
      </p:pic>
      <p:pic>
        <p:nvPicPr>
          <p:cNvPr id="17" name="Picture 16">
            <a:extLst>
              <a:ext uri="{FF2B5EF4-FFF2-40B4-BE49-F238E27FC236}">
                <a16:creationId xmlns:a16="http://schemas.microsoft.com/office/drawing/2014/main" id="{5252AC95-C05C-039F-4B3A-0702A649FF14}"/>
              </a:ext>
            </a:extLst>
          </p:cNvPr>
          <p:cNvPicPr>
            <a:picLocks noChangeAspect="1"/>
          </p:cNvPicPr>
          <p:nvPr/>
        </p:nvPicPr>
        <p:blipFill>
          <a:blip r:embed="rId6"/>
          <a:stretch>
            <a:fillRect/>
          </a:stretch>
        </p:blipFill>
        <p:spPr>
          <a:xfrm>
            <a:off x="7008394" y="2622841"/>
            <a:ext cx="1524000" cy="1371600"/>
          </a:xfrm>
          <a:prstGeom prst="rect">
            <a:avLst/>
          </a:prstGeom>
        </p:spPr>
      </p:pic>
      <p:pic>
        <p:nvPicPr>
          <p:cNvPr id="19" name="Picture 18">
            <a:extLst>
              <a:ext uri="{FF2B5EF4-FFF2-40B4-BE49-F238E27FC236}">
                <a16:creationId xmlns:a16="http://schemas.microsoft.com/office/drawing/2014/main" id="{962B8BE1-9584-BB2B-A28B-5F3FFA9F523C}"/>
              </a:ext>
            </a:extLst>
          </p:cNvPr>
          <p:cNvPicPr>
            <a:picLocks noChangeAspect="1"/>
          </p:cNvPicPr>
          <p:nvPr/>
        </p:nvPicPr>
        <p:blipFill>
          <a:blip r:embed="rId7"/>
          <a:stretch>
            <a:fillRect/>
          </a:stretch>
        </p:blipFill>
        <p:spPr>
          <a:xfrm>
            <a:off x="1897575" y="2023971"/>
            <a:ext cx="1163608" cy="882737"/>
          </a:xfrm>
          <a:prstGeom prst="rect">
            <a:avLst/>
          </a:prstGeom>
        </p:spPr>
      </p:pic>
    </p:spTree>
    <p:extLst>
      <p:ext uri="{BB962C8B-B14F-4D97-AF65-F5344CB8AC3E}">
        <p14:creationId xmlns:p14="http://schemas.microsoft.com/office/powerpoint/2010/main" val="510941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3148DB-167A-5AA7-2F3A-CFC1F478B3C8}"/>
              </a:ext>
            </a:extLst>
          </p:cNvPr>
          <p:cNvPicPr>
            <a:picLocks noChangeAspect="1"/>
          </p:cNvPicPr>
          <p:nvPr/>
        </p:nvPicPr>
        <p:blipFill>
          <a:blip r:embed="rId3"/>
          <a:stretch>
            <a:fillRect/>
          </a:stretch>
        </p:blipFill>
        <p:spPr>
          <a:xfrm>
            <a:off x="343048" y="3694420"/>
            <a:ext cx="1655689" cy="1174034"/>
          </a:xfrm>
          <a:prstGeom prst="rect">
            <a:avLst/>
          </a:prstGeom>
        </p:spPr>
      </p:pic>
      <p:pic>
        <p:nvPicPr>
          <p:cNvPr id="12" name="Picture 11">
            <a:extLst>
              <a:ext uri="{FF2B5EF4-FFF2-40B4-BE49-F238E27FC236}">
                <a16:creationId xmlns:a16="http://schemas.microsoft.com/office/drawing/2014/main" id="{094AC4AC-0955-92AA-E626-EFD9FD27E74F}"/>
              </a:ext>
            </a:extLst>
          </p:cNvPr>
          <p:cNvPicPr>
            <a:picLocks noChangeAspect="1"/>
          </p:cNvPicPr>
          <p:nvPr/>
        </p:nvPicPr>
        <p:blipFill>
          <a:blip r:embed="rId4"/>
          <a:stretch>
            <a:fillRect/>
          </a:stretch>
        </p:blipFill>
        <p:spPr>
          <a:xfrm flipH="1">
            <a:off x="6640262" y="3983659"/>
            <a:ext cx="1826844" cy="777782"/>
          </a:xfrm>
          <a:prstGeom prst="rect">
            <a:avLst/>
          </a:prstGeom>
        </p:spPr>
      </p:pic>
      <p:pic>
        <p:nvPicPr>
          <p:cNvPr id="2" name="Picture 1">
            <a:extLst>
              <a:ext uri="{FF2B5EF4-FFF2-40B4-BE49-F238E27FC236}">
                <a16:creationId xmlns:a16="http://schemas.microsoft.com/office/drawing/2014/main" id="{CCCB662E-D299-E04F-026F-59C8DA19D91F}"/>
              </a:ext>
            </a:extLst>
          </p:cNvPr>
          <p:cNvPicPr>
            <a:picLocks noChangeAspect="1"/>
          </p:cNvPicPr>
          <p:nvPr/>
        </p:nvPicPr>
        <p:blipFill>
          <a:blip r:embed="rId5"/>
          <a:stretch>
            <a:fillRect/>
          </a:stretch>
        </p:blipFill>
        <p:spPr>
          <a:xfrm>
            <a:off x="727074" y="379795"/>
            <a:ext cx="2511425" cy="610805"/>
          </a:xfrm>
          <a:prstGeom prst="rect">
            <a:avLst/>
          </a:prstGeom>
        </p:spPr>
      </p:pic>
      <p:sp>
        <p:nvSpPr>
          <p:cNvPr id="4" name="TextBox 3">
            <a:extLst>
              <a:ext uri="{FF2B5EF4-FFF2-40B4-BE49-F238E27FC236}">
                <a16:creationId xmlns:a16="http://schemas.microsoft.com/office/drawing/2014/main" id="{D97D3E26-3143-A10A-F448-DCBC3F500371}"/>
              </a:ext>
            </a:extLst>
          </p:cNvPr>
          <p:cNvSpPr txBox="1"/>
          <p:nvPr/>
        </p:nvSpPr>
        <p:spPr>
          <a:xfrm>
            <a:off x="570017" y="1232356"/>
            <a:ext cx="8417886" cy="1077218"/>
          </a:xfrm>
          <a:prstGeom prst="rect">
            <a:avLst/>
          </a:prstGeom>
          <a:noFill/>
        </p:spPr>
        <p:txBody>
          <a:bodyPr wrap="square" lIns="91440" tIns="45720" rIns="91440" bIns="45720" anchor="t">
            <a:spAutoFit/>
          </a:bodyPr>
          <a:lstStyle/>
          <a:p>
            <a:r>
              <a:rPr lang="en-US" sz="1600" b="1" dirty="0">
                <a:latin typeface="Arial"/>
                <a:cs typeface="Arial"/>
              </a:rPr>
              <a:t>Global climate and financial crises converge to devastate economies both internationally and in Canada. Whistler’s recovery from the COVID-19 pandemic is unstable, wildfires inflict massive damage to its infrastructure, and snowfall declines faster than anticipated due to climate change. </a:t>
            </a:r>
            <a:endParaRPr lang="en-US" b="1">
              <a:latin typeface="Arial"/>
              <a:cs typeface="Arial"/>
            </a:endParaRPr>
          </a:p>
        </p:txBody>
      </p:sp>
      <p:pic>
        <p:nvPicPr>
          <p:cNvPr id="6" name="Picture 5">
            <a:extLst>
              <a:ext uri="{FF2B5EF4-FFF2-40B4-BE49-F238E27FC236}">
                <a16:creationId xmlns:a16="http://schemas.microsoft.com/office/drawing/2014/main" id="{4463A98F-A99B-89BA-7CC0-F3D2816F52B8}"/>
              </a:ext>
            </a:extLst>
          </p:cNvPr>
          <p:cNvPicPr>
            <a:picLocks noChangeAspect="1"/>
          </p:cNvPicPr>
          <p:nvPr/>
        </p:nvPicPr>
        <p:blipFill>
          <a:blip r:embed="rId6"/>
          <a:stretch>
            <a:fillRect/>
          </a:stretch>
        </p:blipFill>
        <p:spPr>
          <a:xfrm>
            <a:off x="727074" y="594181"/>
            <a:ext cx="4762500" cy="638175"/>
          </a:xfrm>
          <a:prstGeom prst="rect">
            <a:avLst/>
          </a:prstGeom>
        </p:spPr>
      </p:pic>
      <p:sp>
        <p:nvSpPr>
          <p:cNvPr id="3" name="TextBox 2">
            <a:extLst>
              <a:ext uri="{FF2B5EF4-FFF2-40B4-BE49-F238E27FC236}">
                <a16:creationId xmlns:a16="http://schemas.microsoft.com/office/drawing/2014/main" id="{4E2A0AA9-2317-995D-3388-4BFE065FE90F}"/>
              </a:ext>
            </a:extLst>
          </p:cNvPr>
          <p:cNvSpPr txBox="1"/>
          <p:nvPr/>
        </p:nvSpPr>
        <p:spPr>
          <a:xfrm rot="21272668">
            <a:off x="439345" y="2607680"/>
            <a:ext cx="8155669" cy="584775"/>
          </a:xfrm>
          <a:prstGeom prst="rect">
            <a:avLst/>
          </a:prstGeom>
          <a:noFill/>
        </p:spPr>
        <p:txBody>
          <a:bodyPr wrap="square" lIns="91440" tIns="45720" rIns="91440" bIns="45720" rtlCol="0" anchor="t">
            <a:spAutoFit/>
          </a:bodyPr>
          <a:lstStyle/>
          <a:p>
            <a:r>
              <a:rPr lang="en-US" sz="1600" b="1" dirty="0">
                <a:solidFill>
                  <a:srgbClr val="1E4422"/>
                </a:solidFill>
                <a:latin typeface="Arial"/>
                <a:cs typeface="Arial"/>
              </a:rPr>
              <a:t>ACCELERATING CLIMATE CHANGE FORCES RESORT TO FOCUS ON GUEST EXPERIENCES IN THE SUMMER, SPRING AND FALL</a:t>
            </a:r>
          </a:p>
        </p:txBody>
      </p:sp>
      <p:sp>
        <p:nvSpPr>
          <p:cNvPr id="5" name="TextBox 4">
            <a:extLst>
              <a:ext uri="{FF2B5EF4-FFF2-40B4-BE49-F238E27FC236}">
                <a16:creationId xmlns:a16="http://schemas.microsoft.com/office/drawing/2014/main" id="{42659C34-296C-C0C3-F8A1-7E4CF5B77490}"/>
              </a:ext>
            </a:extLst>
          </p:cNvPr>
          <p:cNvSpPr txBox="1"/>
          <p:nvPr/>
        </p:nvSpPr>
        <p:spPr>
          <a:xfrm rot="21402765">
            <a:off x="3136379" y="3443161"/>
            <a:ext cx="6129682" cy="584775"/>
          </a:xfrm>
          <a:prstGeom prst="rect">
            <a:avLst/>
          </a:prstGeom>
          <a:noFill/>
        </p:spPr>
        <p:txBody>
          <a:bodyPr wrap="square" lIns="91440" tIns="45720" rIns="91440" bIns="45720" rtlCol="0" anchor="t">
            <a:spAutoFit/>
          </a:bodyPr>
          <a:lstStyle/>
          <a:p>
            <a:r>
              <a:rPr lang="en-US" sz="1600" b="1" dirty="0">
                <a:solidFill>
                  <a:srgbClr val="1E4422"/>
                </a:solidFill>
                <a:latin typeface="Arial"/>
                <a:cs typeface="Arial"/>
              </a:rPr>
              <a:t>INTENSE WILDFIRE DESTROYS COMMUNITY INFRASTRUCTURE AND DEVASTATES TOURISM ECONOMY</a:t>
            </a:r>
          </a:p>
        </p:txBody>
      </p:sp>
      <p:sp>
        <p:nvSpPr>
          <p:cNvPr id="8" name="TextBox 7">
            <a:extLst>
              <a:ext uri="{FF2B5EF4-FFF2-40B4-BE49-F238E27FC236}">
                <a16:creationId xmlns:a16="http://schemas.microsoft.com/office/drawing/2014/main" id="{8DAB2EE8-7A7B-4CF4-04D3-5A6AF8E76036}"/>
              </a:ext>
            </a:extLst>
          </p:cNvPr>
          <p:cNvSpPr txBox="1"/>
          <p:nvPr/>
        </p:nvSpPr>
        <p:spPr>
          <a:xfrm rot="344173">
            <a:off x="161958" y="5684769"/>
            <a:ext cx="8155669" cy="584775"/>
          </a:xfrm>
          <a:prstGeom prst="rect">
            <a:avLst/>
          </a:prstGeom>
          <a:noFill/>
        </p:spPr>
        <p:txBody>
          <a:bodyPr wrap="square" lIns="91440" tIns="45720" rIns="91440" bIns="45720" rtlCol="0" anchor="t">
            <a:spAutoFit/>
          </a:bodyPr>
          <a:lstStyle/>
          <a:p>
            <a:r>
              <a:rPr lang="en-US" sz="1600" b="1" dirty="0">
                <a:solidFill>
                  <a:srgbClr val="1E4422"/>
                </a:solidFill>
                <a:latin typeface="Arial"/>
                <a:cs typeface="Arial"/>
              </a:rPr>
              <a:t>MANY RESIDENTS LEAVE WHISTLER, WITH SOME STAYING DUE TO A STRONG CONNECTION TO PLACE</a:t>
            </a:r>
          </a:p>
        </p:txBody>
      </p:sp>
      <p:sp>
        <p:nvSpPr>
          <p:cNvPr id="7" name="TextBox 6">
            <a:extLst>
              <a:ext uri="{FF2B5EF4-FFF2-40B4-BE49-F238E27FC236}">
                <a16:creationId xmlns:a16="http://schemas.microsoft.com/office/drawing/2014/main" id="{DEA75B88-94B3-6BF3-A5F5-F0A894694035}"/>
              </a:ext>
            </a:extLst>
          </p:cNvPr>
          <p:cNvSpPr txBox="1"/>
          <p:nvPr/>
        </p:nvSpPr>
        <p:spPr>
          <a:xfrm rot="163860">
            <a:off x="1698356" y="4848404"/>
            <a:ext cx="7582436" cy="584775"/>
          </a:xfrm>
          <a:prstGeom prst="rect">
            <a:avLst/>
          </a:prstGeom>
          <a:noFill/>
        </p:spPr>
        <p:txBody>
          <a:bodyPr wrap="square" lIns="91440" tIns="45720" rIns="91440" bIns="45720" rtlCol="0" anchor="t">
            <a:spAutoFit/>
          </a:bodyPr>
          <a:lstStyle/>
          <a:p>
            <a:r>
              <a:rPr lang="en-US" sz="1600" b="1" dirty="0">
                <a:solidFill>
                  <a:srgbClr val="1E4422"/>
                </a:solidFill>
                <a:latin typeface="Arial"/>
                <a:cs typeface="Arial"/>
              </a:rPr>
              <a:t>OPPORTUNITIES EMERGE FOR RECONCILIATION THROUGH COMMUNITY PLANNING AND REFORM GOVERNANCE</a:t>
            </a:r>
          </a:p>
        </p:txBody>
      </p:sp>
    </p:spTree>
    <p:extLst>
      <p:ext uri="{BB962C8B-B14F-4D97-AF65-F5344CB8AC3E}">
        <p14:creationId xmlns:p14="http://schemas.microsoft.com/office/powerpoint/2010/main" val="51462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Black"/>
              </a:rPr>
              <a:t>Team agreements</a:t>
            </a:r>
          </a:p>
        </p:txBody>
      </p:sp>
      <p:sp>
        <p:nvSpPr>
          <p:cNvPr id="5" name="Content Placeholder 4"/>
          <p:cNvSpPr>
            <a:spLocks noGrp="1"/>
          </p:cNvSpPr>
          <p:nvPr>
            <p:ph idx="1"/>
          </p:nvPr>
        </p:nvSpPr>
        <p:spPr/>
        <p:txBody>
          <a:bodyPr vert="horz" lIns="91440" tIns="45720" rIns="91440" bIns="45720" rtlCol="0" anchor="t">
            <a:normAutofit/>
          </a:bodyPr>
          <a:lstStyle/>
          <a:p>
            <a:pPr>
              <a:lnSpc>
                <a:spcPct val="100000"/>
              </a:lnSpc>
              <a:spcBef>
                <a:spcPts val="0"/>
              </a:spcBef>
              <a:buClr>
                <a:srgbClr val="262626"/>
              </a:buClr>
              <a:buSzPct val="109000"/>
            </a:pPr>
            <a:endParaRPr lang="en-US" b="1" dirty="0">
              <a:solidFill>
                <a:srgbClr val="262626"/>
              </a:solidFill>
              <a:ea typeface="Lato Light"/>
              <a:cs typeface="Lato Light"/>
              <a:sym typeface="Lato Light"/>
            </a:endParaRPr>
          </a:p>
          <a:p>
            <a:pPr>
              <a:lnSpc>
                <a:spcPct val="100000"/>
              </a:lnSpc>
              <a:spcBef>
                <a:spcPts val="0"/>
              </a:spcBef>
              <a:buClr>
                <a:srgbClr val="262626"/>
              </a:buClr>
              <a:buSzPct val="109000"/>
            </a:pPr>
            <a:r>
              <a:rPr lang="en-CA" b="1" dirty="0">
                <a:effectLst/>
                <a:latin typeface="Arial Nova"/>
                <a:ea typeface="Times New Roman" panose="02020603050405020304" pitchFamily="18" charset="0"/>
                <a:cs typeface="Times New Roman"/>
              </a:rPr>
              <a:t>Be Present</a:t>
            </a:r>
            <a:r>
              <a:rPr lang="en-CA" b="1" dirty="0">
                <a:latin typeface="Arial Nova"/>
                <a:ea typeface="Times New Roman" panose="02020603050405020304" pitchFamily="18" charset="0"/>
                <a:cs typeface="Times New Roman"/>
              </a:rPr>
              <a:t> </a:t>
            </a:r>
            <a:endParaRPr lang="en-CA" b="1" dirty="0">
              <a:effectLst/>
              <a:latin typeface="Arial Nova"/>
              <a:ea typeface="Times New Roman" panose="02020603050405020304" pitchFamily="18" charset="0"/>
              <a:cs typeface="Times New Roman" panose="02020603050405020304" pitchFamily="18" charset="0"/>
            </a:endParaRPr>
          </a:p>
          <a:p>
            <a:pPr>
              <a:lnSpc>
                <a:spcPct val="100000"/>
              </a:lnSpc>
              <a:spcBef>
                <a:spcPts val="0"/>
              </a:spcBef>
              <a:buClr>
                <a:srgbClr val="262626"/>
              </a:buClr>
              <a:buSzPct val="109000"/>
            </a:pPr>
            <a:endParaRPr lang="en-CA" b="1" dirty="0">
              <a:effectLst/>
              <a:latin typeface="Arial Nova"/>
              <a:ea typeface="Times New Roman" panose="02020603050405020304" pitchFamily="18" charset="0"/>
              <a:cs typeface="Times New Roman" panose="02020603050405020304" pitchFamily="18" charset="0"/>
            </a:endParaRPr>
          </a:p>
          <a:p>
            <a:pPr>
              <a:lnSpc>
                <a:spcPct val="100000"/>
              </a:lnSpc>
              <a:spcBef>
                <a:spcPts val="0"/>
              </a:spcBef>
              <a:buClr>
                <a:srgbClr val="262626"/>
              </a:buClr>
              <a:buSzPct val="109000"/>
            </a:pPr>
            <a:r>
              <a:rPr lang="en-CA" b="1" dirty="0">
                <a:effectLst/>
                <a:latin typeface="Arial Nova"/>
                <a:ea typeface="Times New Roman" panose="02020603050405020304" pitchFamily="18" charset="0"/>
                <a:cs typeface="Times New Roman"/>
              </a:rPr>
              <a:t>Keep Confidences</a:t>
            </a:r>
            <a:r>
              <a:rPr lang="en-CA" b="1" dirty="0">
                <a:latin typeface="Arial Nova"/>
                <a:ea typeface="Times New Roman" panose="02020603050405020304" pitchFamily="18" charset="0"/>
                <a:cs typeface="Times New Roman"/>
              </a:rPr>
              <a:t> </a:t>
            </a:r>
            <a:endParaRPr lang="en-CA" b="1" dirty="0">
              <a:effectLst/>
              <a:latin typeface="Arial Nova"/>
              <a:ea typeface="Times New Roman" panose="02020603050405020304" pitchFamily="18" charset="0"/>
              <a:cs typeface="Times New Roman" panose="02020603050405020304" pitchFamily="18" charset="0"/>
            </a:endParaRPr>
          </a:p>
          <a:p>
            <a:pPr>
              <a:lnSpc>
                <a:spcPct val="100000"/>
              </a:lnSpc>
              <a:spcBef>
                <a:spcPts val="0"/>
              </a:spcBef>
              <a:buClr>
                <a:srgbClr val="262626"/>
              </a:buClr>
              <a:buSzPct val="109000"/>
            </a:pPr>
            <a:endParaRPr lang="en-CA" b="1" dirty="0">
              <a:effectLst/>
              <a:latin typeface="Arial Nova"/>
              <a:ea typeface="Times New Roman" panose="02020603050405020304" pitchFamily="18" charset="0"/>
              <a:cs typeface="Times New Roman" panose="02020603050405020304" pitchFamily="18" charset="0"/>
            </a:endParaRPr>
          </a:p>
          <a:p>
            <a:pPr>
              <a:lnSpc>
                <a:spcPct val="100000"/>
              </a:lnSpc>
              <a:spcBef>
                <a:spcPts val="0"/>
              </a:spcBef>
              <a:buClr>
                <a:srgbClr val="262626"/>
              </a:buClr>
              <a:buSzPct val="109000"/>
            </a:pPr>
            <a:r>
              <a:rPr lang="en-CA" b="1" dirty="0">
                <a:effectLst/>
                <a:latin typeface="Arial Nova"/>
                <a:ea typeface="Times New Roman" panose="02020603050405020304" pitchFamily="18" charset="0"/>
                <a:cs typeface="Times New Roman"/>
              </a:rPr>
              <a:t>Equity of Voice</a:t>
            </a:r>
            <a:endParaRPr lang="en-US" b="1" dirty="0">
              <a:latin typeface="Arial Nova"/>
              <a:cs typeface="Times New Roman"/>
            </a:endParaRPr>
          </a:p>
          <a:p>
            <a:endParaRPr lang="en-US" dirty="0"/>
          </a:p>
        </p:txBody>
      </p:sp>
    </p:spTree>
    <p:extLst>
      <p:ext uri="{BB962C8B-B14F-4D97-AF65-F5344CB8AC3E}">
        <p14:creationId xmlns:p14="http://schemas.microsoft.com/office/powerpoint/2010/main" val="3040641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ccab7753f64a61516e32f9c527d.previews.dropboxusercontent.com/p/thumb/ABzVDW8QfRUB_vFdgakZ-2OeZ5pqNleo0SFEXczOvwDiupSKU9gkwamWXI_-fUN_nvLAShqRFYBngqXfVvwFPl7gUbQdSjT-JtzgbqvL4SmPn7sjqelhZmGLFBaws9HIpLBUL7VKkKR2mGC9U_ygcD1T3965TVrPc9wcCYF9RJ2RI7RMBc43v9mHHlDdLpXjO31hbTZBHUGRFpzP_R8-IzZvHeVOfoubh8ynJcrN7I4q6rPd3jQXVRGePX6AYVuyjOZ-EN92JDT1vZYtZkyskwf9bW79VThMmxWHPv0eB5np9okvME5H-Zb3HpVK_P37s_2N7tJujXBZ7c0iAJNpj85SufBIuRRIgp3to3X1Dz8BTzr4Sp2AuHZVlCxkHI-_NfcgoNZYtuV1LAc0N27iDnrx4JgobxdSR846mqUWcCxrM4UWRoH1NWyXmhlKKm6jqERfSb95IbtkcIuEFFnCjA_Thw3bTjBcdh18VvTzjUMWNj9KK8SUR9UPDPdYSnTzKWU/p.jpeg"/>
          <p:cNvPicPr>
            <a:picLocks noGrp="1" noChangeAspect="1" noChangeArrowheads="1"/>
          </p:cNvPicPr>
          <p:nvPr>
            <p:ph idx="1"/>
          </p:nvPr>
        </p:nvPicPr>
        <p:blipFill rotWithShape="1">
          <a:blip r:embed="rId2" cstate="hqprint">
            <a:extLst>
              <a:ext uri="{28A0092B-C50C-407E-A947-70E740481C1C}">
                <a14:useLocalDpi xmlns:a14="http://schemas.microsoft.com/office/drawing/2010/main" val="0"/>
              </a:ext>
            </a:extLst>
          </a:blip>
          <a:srcRect t="43" b="9370"/>
          <a:stretch/>
        </p:blipFill>
        <p:spPr bwMode="auto">
          <a:xfrm>
            <a:off x="199269" y="313508"/>
            <a:ext cx="8727043" cy="5259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996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cc1a50792f9351928c0f294cef6.previews.dropboxusercontent.com/p/thumb/ABzak5Jcy3AjbmBC5b_waQc-Wsz6WPPRdEdjAXTWrRfsSrBNlhRtd3CnM-peiK6e37WMhcF1vMp8XhGoR3pUdEjcG4cIvtttudcmH5EPVPfT_xKL8tF9f5xpl2CbZS9yVRfeK7wKxnEO5nOmYkCpx33Sy9VyfoGJvMXL1njoOCBQ_0TTENdo9QqbngDq1SO590FKrkR6jtGecwsZ5MK8hInPVsK7RJDWtZT4PFoIRaGhot8uW23FqIl9WFpMR283utZB3cU8Tjccs0bk7kw_IsN8hSbUPbuZGurdBNPryiFtpPAtY-ngQipiJRDxsa_lbTBVP6xSAzuFCF8R0OP3JdP6r764A0DmMRZP5HolcgmbPmhSVI_rvra7N_UldBMvhb4P9yh0L-x3o-9_5721eQ7Yr7S7g456yqE9B60DVpp0PMrnWDjZQ2pwFeen6p9UF6z7Osvkz6Ev8TB70CfS3zqXVT26Gnz86uIXMhQ1lNGiSZ-enhghWr2vYM4SjaPTDJw/p.jpeg"/>
          <p:cNvPicPr>
            <a:picLocks noGrp="1" noChangeAspect="1" noChangeArrowheads="1"/>
          </p:cNvPicPr>
          <p:nvPr>
            <p:ph idx="1"/>
          </p:nvPr>
        </p:nvPicPr>
        <p:blipFill>
          <a:blip r:embed="rId2" cstate="hqprint">
            <a:extLst>
              <a:ext uri="{28A0092B-C50C-407E-A947-70E740481C1C}">
                <a14:useLocalDpi xmlns:a14="http://schemas.microsoft.com/office/drawing/2010/main" val="0"/>
              </a:ext>
            </a:extLst>
          </a:blip>
          <a:srcRect/>
          <a:stretch>
            <a:fillRect/>
          </a:stretch>
        </p:blipFill>
        <p:spPr bwMode="auto">
          <a:xfrm>
            <a:off x="353433" y="148046"/>
            <a:ext cx="8302887" cy="5524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64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descr="Picture Placeholder 3"/>
          <p:cNvPicPr preferRelativeResize="0"/>
          <p:nvPr/>
        </p:nvPicPr>
        <p:blipFill rotWithShape="1">
          <a:blip r:embed="rId3">
            <a:alphaModFix/>
          </a:blip>
          <a:srcRect/>
          <a:stretch/>
        </p:blipFill>
        <p:spPr>
          <a:xfrm>
            <a:off x="0" y="857250"/>
            <a:ext cx="9144000" cy="5143500"/>
          </a:xfrm>
          <a:prstGeom prst="rect">
            <a:avLst/>
          </a:prstGeom>
          <a:noFill/>
          <a:ln>
            <a:noFill/>
          </a:ln>
        </p:spPr>
      </p:pic>
      <p:pic>
        <p:nvPicPr>
          <p:cNvPr id="158" name="Google Shape;158;p6" descr="Picture 6"/>
          <p:cNvPicPr preferRelativeResize="0"/>
          <p:nvPr/>
        </p:nvPicPr>
        <p:blipFill rotWithShape="1">
          <a:blip r:embed="rId4">
            <a:alphaModFix/>
          </a:blip>
          <a:srcRect/>
          <a:stretch/>
        </p:blipFill>
        <p:spPr>
          <a:xfrm>
            <a:off x="447755" y="2427371"/>
            <a:ext cx="5222675" cy="1365512"/>
          </a:xfrm>
          <a:prstGeom prst="rect">
            <a:avLst/>
          </a:prstGeom>
          <a:noFill/>
          <a:ln>
            <a:noFill/>
          </a:ln>
        </p:spPr>
      </p:pic>
      <p:sp>
        <p:nvSpPr>
          <p:cNvPr id="159" name="Google Shape;159;p6"/>
          <p:cNvSpPr txBox="1"/>
          <p:nvPr/>
        </p:nvSpPr>
        <p:spPr>
          <a:xfrm>
            <a:off x="1380245" y="3720016"/>
            <a:ext cx="4798190" cy="588609"/>
          </a:xfrm>
          <a:prstGeom prst="rect">
            <a:avLst/>
          </a:prstGeom>
          <a:noFill/>
          <a:ln>
            <a:noFill/>
          </a:ln>
        </p:spPr>
        <p:txBody>
          <a:bodyPr spcFirstLastPara="1" wrap="square" lIns="17138" tIns="17138" rIns="17138" bIns="17138" anchor="t" anchorCtr="0">
            <a:spAutoFit/>
          </a:bodyPr>
          <a:lstStyle/>
          <a:p>
            <a:pPr>
              <a:lnSpc>
                <a:spcPct val="120000"/>
              </a:lnSpc>
              <a:buClr>
                <a:srgbClr val="FFFFFF"/>
              </a:buClr>
              <a:buSzPts val="4000"/>
            </a:pPr>
            <a:r>
              <a:rPr lang="en-CA" sz="1500" b="1">
                <a:solidFill>
                  <a:srgbClr val="FFFFFF"/>
                </a:solidFill>
                <a:latin typeface="Lato Light"/>
                <a:ea typeface="Lato Light"/>
                <a:cs typeface="Lato Light"/>
                <a:sym typeface="Lato Light"/>
              </a:rPr>
              <a:t>Global leaders in the art and science </a:t>
            </a:r>
            <a:br>
              <a:rPr lang="en-CA" sz="1500" b="1">
                <a:solidFill>
                  <a:srgbClr val="FFFFFF"/>
                </a:solidFill>
                <a:latin typeface="Lato Light"/>
                <a:ea typeface="Lato Light"/>
                <a:cs typeface="Lato Light"/>
                <a:sym typeface="Lato Light"/>
              </a:rPr>
            </a:br>
            <a:r>
              <a:rPr lang="en-CA" sz="1500" b="1">
                <a:solidFill>
                  <a:srgbClr val="FFFFFF"/>
                </a:solidFill>
                <a:latin typeface="Lato Light"/>
                <a:ea typeface="Lato Light"/>
                <a:cs typeface="Lato Light"/>
                <a:sym typeface="Lato Light"/>
              </a:rPr>
              <a:t>of systemic change</a:t>
            </a:r>
            <a:endParaRPr sz="675"/>
          </a:p>
        </p:txBody>
      </p:sp>
    </p:spTree>
    <p:extLst>
      <p:ext uri="{BB962C8B-B14F-4D97-AF65-F5344CB8AC3E}">
        <p14:creationId xmlns:p14="http://schemas.microsoft.com/office/powerpoint/2010/main" val="3127049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7"/>
          <p:cNvGrpSpPr/>
          <p:nvPr/>
        </p:nvGrpSpPr>
        <p:grpSpPr>
          <a:xfrm>
            <a:off x="7256805" y="857250"/>
            <a:ext cx="1887249" cy="5143500"/>
            <a:chOff x="-1" y="-1"/>
            <a:chExt cx="5032661" cy="10552175"/>
          </a:xfrm>
        </p:grpSpPr>
        <p:sp>
          <p:nvSpPr>
            <p:cNvPr id="165" name="Google Shape;165;p7"/>
            <p:cNvSpPr/>
            <p:nvPr/>
          </p:nvSpPr>
          <p:spPr>
            <a:xfrm>
              <a:off x="0" y="0"/>
              <a:ext cx="5031874" cy="10550526"/>
            </a:xfrm>
            <a:prstGeom prst="rect">
              <a:avLst/>
            </a:prstGeom>
            <a:solidFill>
              <a:srgbClr val="BFBFBF"/>
            </a:solidFill>
            <a:ln>
              <a:noFill/>
            </a:ln>
          </p:spPr>
          <p:txBody>
            <a:bodyPr spcFirstLastPara="1" wrap="square" lIns="17138" tIns="17138" rIns="17138" bIns="17138" anchor="ctr" anchorCtr="0">
              <a:noAutofit/>
            </a:bodyPr>
            <a:lstStyle/>
            <a:p>
              <a:pPr>
                <a:buClr>
                  <a:srgbClr val="000000"/>
                </a:buClr>
                <a:buSzPts val="1800"/>
              </a:pPr>
              <a:endParaRPr sz="675">
                <a:solidFill>
                  <a:srgbClr val="000000"/>
                </a:solidFill>
                <a:latin typeface="Lato Light"/>
                <a:ea typeface="Lato Light"/>
                <a:cs typeface="Lato Light"/>
                <a:sym typeface="Lato Light"/>
              </a:endParaRPr>
            </a:p>
          </p:txBody>
        </p:sp>
        <p:pic>
          <p:nvPicPr>
            <p:cNvPr id="166" name="Google Shape;166;p7" descr="image1.png"/>
            <p:cNvPicPr preferRelativeResize="0"/>
            <p:nvPr/>
          </p:nvPicPr>
          <p:blipFill rotWithShape="1">
            <a:blip r:embed="rId3">
              <a:alphaModFix/>
            </a:blip>
            <a:srcRect l="19047" r="25922" b="23078"/>
            <a:stretch/>
          </p:blipFill>
          <p:spPr>
            <a:xfrm>
              <a:off x="-1" y="-1"/>
              <a:ext cx="5032661" cy="10552175"/>
            </a:xfrm>
            <a:prstGeom prst="rect">
              <a:avLst/>
            </a:prstGeom>
            <a:noFill/>
            <a:ln>
              <a:noFill/>
            </a:ln>
          </p:spPr>
        </p:pic>
      </p:grpSp>
      <p:grpSp>
        <p:nvGrpSpPr>
          <p:cNvPr id="167" name="Google Shape;167;p7"/>
          <p:cNvGrpSpPr/>
          <p:nvPr/>
        </p:nvGrpSpPr>
        <p:grpSpPr>
          <a:xfrm>
            <a:off x="3327854" y="857250"/>
            <a:ext cx="4100107" cy="5143500"/>
            <a:chOff x="-1" y="0"/>
            <a:chExt cx="9426576" cy="10551887"/>
          </a:xfrm>
        </p:grpSpPr>
        <p:sp>
          <p:nvSpPr>
            <p:cNvPr id="168" name="Google Shape;168;p7"/>
            <p:cNvSpPr/>
            <p:nvPr/>
          </p:nvSpPr>
          <p:spPr>
            <a:xfrm>
              <a:off x="0" y="0"/>
              <a:ext cx="9426575" cy="10551887"/>
            </a:xfrm>
            <a:prstGeom prst="rect">
              <a:avLst/>
            </a:prstGeom>
            <a:solidFill>
              <a:srgbClr val="BFBFBF"/>
            </a:solidFill>
            <a:ln>
              <a:noFill/>
            </a:ln>
          </p:spPr>
          <p:txBody>
            <a:bodyPr spcFirstLastPara="1" wrap="square" lIns="17138" tIns="17138" rIns="17138" bIns="17138" anchor="ctr" anchorCtr="0">
              <a:noAutofit/>
            </a:bodyPr>
            <a:lstStyle/>
            <a:p>
              <a:pPr>
                <a:buClr>
                  <a:srgbClr val="000000"/>
                </a:buClr>
                <a:buSzPts val="1800"/>
              </a:pPr>
              <a:endParaRPr sz="675">
                <a:solidFill>
                  <a:srgbClr val="000000"/>
                </a:solidFill>
                <a:latin typeface="Lato Light"/>
                <a:ea typeface="Lato Light"/>
                <a:cs typeface="Lato Light"/>
                <a:sym typeface="Lato Light"/>
              </a:endParaRPr>
            </a:p>
          </p:txBody>
        </p:sp>
        <p:pic>
          <p:nvPicPr>
            <p:cNvPr id="169" name="Google Shape;169;p7" descr="image7.jpeg"/>
            <p:cNvPicPr preferRelativeResize="0"/>
            <p:nvPr/>
          </p:nvPicPr>
          <p:blipFill rotWithShape="1">
            <a:blip r:embed="rId4">
              <a:alphaModFix/>
            </a:blip>
            <a:srcRect l="24703" r="24703"/>
            <a:stretch/>
          </p:blipFill>
          <p:spPr>
            <a:xfrm>
              <a:off x="-1" y="0"/>
              <a:ext cx="9426576" cy="10551887"/>
            </a:xfrm>
            <a:prstGeom prst="rect">
              <a:avLst/>
            </a:prstGeom>
            <a:noFill/>
            <a:ln>
              <a:noFill/>
            </a:ln>
          </p:spPr>
        </p:pic>
      </p:grpSp>
      <p:sp>
        <p:nvSpPr>
          <p:cNvPr id="170" name="Google Shape;170;p7"/>
          <p:cNvSpPr txBox="1">
            <a:spLocks noGrp="1"/>
          </p:cNvSpPr>
          <p:nvPr>
            <p:ph type="body" idx="1"/>
          </p:nvPr>
        </p:nvSpPr>
        <p:spPr>
          <a:xfrm>
            <a:off x="491942" y="2165440"/>
            <a:ext cx="2354462" cy="957858"/>
          </a:xfrm>
          <a:prstGeom prst="rect">
            <a:avLst/>
          </a:prstGeom>
          <a:noFill/>
          <a:ln>
            <a:noFill/>
          </a:ln>
        </p:spPr>
        <p:txBody>
          <a:bodyPr spcFirstLastPara="1" vert="horz" wrap="square" lIns="17138" tIns="17138" rIns="17138" bIns="17138" rtlCol="0" anchor="b" anchorCtr="0">
            <a:normAutofit/>
          </a:bodyPr>
          <a:lstStyle/>
          <a:p>
            <a:pPr marL="0" indent="0">
              <a:spcBef>
                <a:spcPts val="0"/>
              </a:spcBef>
              <a:buSzPts val="7600"/>
            </a:pPr>
            <a:r>
              <a:rPr lang="en-CA"/>
              <a:t>WHO </a:t>
            </a:r>
            <a:endParaRPr/>
          </a:p>
          <a:p>
            <a:pPr marL="0" indent="0">
              <a:spcBef>
                <a:spcPts val="713"/>
              </a:spcBef>
              <a:buSzPts val="7600"/>
            </a:pPr>
            <a:r>
              <a:rPr lang="en-CA"/>
              <a:t>WE ARE</a:t>
            </a:r>
            <a:endParaRPr/>
          </a:p>
        </p:txBody>
      </p:sp>
      <p:sp>
        <p:nvSpPr>
          <p:cNvPr id="171" name="Google Shape;171;p7"/>
          <p:cNvSpPr txBox="1">
            <a:spLocks noGrp="1"/>
          </p:cNvSpPr>
          <p:nvPr>
            <p:ph type="body" idx="3"/>
          </p:nvPr>
        </p:nvSpPr>
        <p:spPr>
          <a:xfrm>
            <a:off x="491942" y="3320978"/>
            <a:ext cx="2646113" cy="2075855"/>
          </a:xfrm>
          <a:prstGeom prst="rect">
            <a:avLst/>
          </a:prstGeom>
          <a:noFill/>
          <a:ln>
            <a:noFill/>
          </a:ln>
        </p:spPr>
        <p:txBody>
          <a:bodyPr spcFirstLastPara="1" vert="horz" wrap="square" lIns="17138" tIns="17138" rIns="17138" bIns="17138" rtlCol="0" anchor="t" anchorCtr="0">
            <a:normAutofit/>
          </a:bodyPr>
          <a:lstStyle/>
          <a:p>
            <a:pPr marL="0" indent="0">
              <a:spcBef>
                <a:spcPts val="0"/>
              </a:spcBef>
            </a:pPr>
            <a:r>
              <a:rPr lang="en-CA"/>
              <a:t>Reos Partners is a strategic global consulting firm that addresses complex, </a:t>
            </a:r>
            <a:br>
              <a:rPr lang="en-CA"/>
            </a:br>
            <a:r>
              <a:rPr lang="en-CA"/>
              <a:t>high-stakes challenges around the world. </a:t>
            </a:r>
            <a:endParaRPr/>
          </a:p>
        </p:txBody>
      </p:sp>
      <p:sp>
        <p:nvSpPr>
          <p:cNvPr id="172" name="Google Shape;172;p7"/>
          <p:cNvSpPr/>
          <p:nvPr/>
        </p:nvSpPr>
        <p:spPr>
          <a:xfrm>
            <a:off x="8036512" y="2216666"/>
            <a:ext cx="327541" cy="340139"/>
          </a:xfrm>
          <a:custGeom>
            <a:avLst/>
            <a:gdLst/>
            <a:ahLst/>
            <a:cxnLst/>
            <a:rect l="l" t="t" r="r" b="b"/>
            <a:pathLst>
              <a:path w="21600" h="21600" extrusionOk="0">
                <a:moveTo>
                  <a:pt x="10800" y="18400"/>
                </a:moveTo>
                <a:cubicBezTo>
                  <a:pt x="11272" y="18411"/>
                  <a:pt x="11665" y="18567"/>
                  <a:pt x="11976" y="18867"/>
                </a:cubicBezTo>
                <a:cubicBezTo>
                  <a:pt x="12288" y="19167"/>
                  <a:pt x="12450" y="19545"/>
                  <a:pt x="12461" y="20000"/>
                </a:cubicBezTo>
                <a:cubicBezTo>
                  <a:pt x="12450" y="20455"/>
                  <a:pt x="12288" y="20833"/>
                  <a:pt x="11976" y="21133"/>
                </a:cubicBezTo>
                <a:cubicBezTo>
                  <a:pt x="11665" y="21433"/>
                  <a:pt x="11272" y="21589"/>
                  <a:pt x="10800" y="21600"/>
                </a:cubicBezTo>
                <a:cubicBezTo>
                  <a:pt x="10328" y="21589"/>
                  <a:pt x="9935" y="21433"/>
                  <a:pt x="9624" y="21133"/>
                </a:cubicBezTo>
                <a:cubicBezTo>
                  <a:pt x="9312" y="20833"/>
                  <a:pt x="9150" y="20455"/>
                  <a:pt x="9139" y="20000"/>
                </a:cubicBezTo>
                <a:cubicBezTo>
                  <a:pt x="9150" y="19545"/>
                  <a:pt x="9312" y="19167"/>
                  <a:pt x="9624" y="18867"/>
                </a:cubicBezTo>
                <a:cubicBezTo>
                  <a:pt x="9935" y="18567"/>
                  <a:pt x="10328" y="18411"/>
                  <a:pt x="10800" y="18400"/>
                </a:cubicBezTo>
                <a:close/>
                <a:moveTo>
                  <a:pt x="17264" y="15826"/>
                </a:moveTo>
                <a:cubicBezTo>
                  <a:pt x="17731" y="15837"/>
                  <a:pt x="18122" y="15993"/>
                  <a:pt x="18436" y="16293"/>
                </a:cubicBezTo>
                <a:cubicBezTo>
                  <a:pt x="18750" y="16593"/>
                  <a:pt x="18913" y="16971"/>
                  <a:pt x="18926" y="17426"/>
                </a:cubicBezTo>
                <a:cubicBezTo>
                  <a:pt x="18913" y="17875"/>
                  <a:pt x="18750" y="18251"/>
                  <a:pt x="18436" y="18553"/>
                </a:cubicBezTo>
                <a:cubicBezTo>
                  <a:pt x="18122" y="18856"/>
                  <a:pt x="17731" y="19013"/>
                  <a:pt x="17264" y="19025"/>
                </a:cubicBezTo>
                <a:cubicBezTo>
                  <a:pt x="16792" y="19013"/>
                  <a:pt x="16400" y="18856"/>
                  <a:pt x="16088" y="18553"/>
                </a:cubicBezTo>
                <a:cubicBezTo>
                  <a:pt x="15776" y="18251"/>
                  <a:pt x="15614" y="17875"/>
                  <a:pt x="15603" y="17426"/>
                </a:cubicBezTo>
                <a:cubicBezTo>
                  <a:pt x="15614" y="16971"/>
                  <a:pt x="15776" y="16593"/>
                  <a:pt x="16088" y="16293"/>
                </a:cubicBezTo>
                <a:cubicBezTo>
                  <a:pt x="16400" y="15993"/>
                  <a:pt x="16792" y="15837"/>
                  <a:pt x="17264" y="15826"/>
                </a:cubicBezTo>
                <a:close/>
                <a:moveTo>
                  <a:pt x="4336" y="15826"/>
                </a:moveTo>
                <a:cubicBezTo>
                  <a:pt x="4808" y="15837"/>
                  <a:pt x="5200" y="15993"/>
                  <a:pt x="5512" y="16293"/>
                </a:cubicBezTo>
                <a:cubicBezTo>
                  <a:pt x="5824" y="16593"/>
                  <a:pt x="5985" y="16971"/>
                  <a:pt x="5997" y="17426"/>
                </a:cubicBezTo>
                <a:cubicBezTo>
                  <a:pt x="5985" y="17875"/>
                  <a:pt x="5824" y="18251"/>
                  <a:pt x="5512" y="18553"/>
                </a:cubicBezTo>
                <a:cubicBezTo>
                  <a:pt x="5200" y="18856"/>
                  <a:pt x="4808" y="19013"/>
                  <a:pt x="4336" y="19025"/>
                </a:cubicBezTo>
                <a:cubicBezTo>
                  <a:pt x="3869" y="19013"/>
                  <a:pt x="3478" y="18856"/>
                  <a:pt x="3164" y="18553"/>
                </a:cubicBezTo>
                <a:cubicBezTo>
                  <a:pt x="2850" y="18251"/>
                  <a:pt x="2686" y="17875"/>
                  <a:pt x="2674" y="17426"/>
                </a:cubicBezTo>
                <a:cubicBezTo>
                  <a:pt x="2686" y="16971"/>
                  <a:pt x="2850" y="16593"/>
                  <a:pt x="3164" y="16293"/>
                </a:cubicBezTo>
                <a:cubicBezTo>
                  <a:pt x="3478" y="15993"/>
                  <a:pt x="3869" y="15837"/>
                  <a:pt x="4336" y="15826"/>
                </a:cubicBezTo>
                <a:close/>
                <a:moveTo>
                  <a:pt x="19938" y="9601"/>
                </a:moveTo>
                <a:cubicBezTo>
                  <a:pt x="20411" y="9612"/>
                  <a:pt x="20803" y="9768"/>
                  <a:pt x="21115" y="10068"/>
                </a:cubicBezTo>
                <a:cubicBezTo>
                  <a:pt x="21427" y="10368"/>
                  <a:pt x="21588" y="10746"/>
                  <a:pt x="21600" y="11201"/>
                </a:cubicBezTo>
                <a:cubicBezTo>
                  <a:pt x="21588" y="11656"/>
                  <a:pt x="21427" y="12033"/>
                  <a:pt x="21115" y="12334"/>
                </a:cubicBezTo>
                <a:cubicBezTo>
                  <a:pt x="20803" y="12634"/>
                  <a:pt x="20411" y="12790"/>
                  <a:pt x="19938" y="12801"/>
                </a:cubicBezTo>
                <a:cubicBezTo>
                  <a:pt x="19466" y="12790"/>
                  <a:pt x="19074" y="12634"/>
                  <a:pt x="18762" y="12334"/>
                </a:cubicBezTo>
                <a:cubicBezTo>
                  <a:pt x="18450" y="12033"/>
                  <a:pt x="18288" y="11656"/>
                  <a:pt x="18277" y="11201"/>
                </a:cubicBezTo>
                <a:cubicBezTo>
                  <a:pt x="18288" y="10746"/>
                  <a:pt x="18450" y="10368"/>
                  <a:pt x="18762" y="10068"/>
                </a:cubicBezTo>
                <a:cubicBezTo>
                  <a:pt x="19074" y="9768"/>
                  <a:pt x="19466" y="9612"/>
                  <a:pt x="19938" y="9601"/>
                </a:cubicBezTo>
                <a:close/>
                <a:moveTo>
                  <a:pt x="1662" y="9601"/>
                </a:moveTo>
                <a:cubicBezTo>
                  <a:pt x="2134" y="9612"/>
                  <a:pt x="2526" y="9768"/>
                  <a:pt x="2838" y="10068"/>
                </a:cubicBezTo>
                <a:cubicBezTo>
                  <a:pt x="3150" y="10368"/>
                  <a:pt x="3311" y="10745"/>
                  <a:pt x="3323" y="11200"/>
                </a:cubicBezTo>
                <a:cubicBezTo>
                  <a:pt x="3311" y="11655"/>
                  <a:pt x="3150" y="12032"/>
                  <a:pt x="2838" y="12332"/>
                </a:cubicBezTo>
                <a:cubicBezTo>
                  <a:pt x="2526" y="12633"/>
                  <a:pt x="2134" y="12788"/>
                  <a:pt x="1662" y="12799"/>
                </a:cubicBezTo>
                <a:cubicBezTo>
                  <a:pt x="1189" y="12788"/>
                  <a:pt x="797" y="12633"/>
                  <a:pt x="485" y="12332"/>
                </a:cubicBezTo>
                <a:cubicBezTo>
                  <a:pt x="173" y="12032"/>
                  <a:pt x="12" y="11655"/>
                  <a:pt x="0" y="11200"/>
                </a:cubicBezTo>
                <a:cubicBezTo>
                  <a:pt x="12" y="10745"/>
                  <a:pt x="173" y="10368"/>
                  <a:pt x="485" y="10068"/>
                </a:cubicBezTo>
                <a:cubicBezTo>
                  <a:pt x="797" y="9768"/>
                  <a:pt x="1189" y="9612"/>
                  <a:pt x="1662" y="9601"/>
                </a:cubicBezTo>
                <a:close/>
                <a:moveTo>
                  <a:pt x="4336" y="2975"/>
                </a:moveTo>
                <a:cubicBezTo>
                  <a:pt x="4922" y="2990"/>
                  <a:pt x="5411" y="3186"/>
                  <a:pt x="5802" y="3563"/>
                </a:cubicBezTo>
                <a:cubicBezTo>
                  <a:pt x="6194" y="3940"/>
                  <a:pt x="6397" y="4411"/>
                  <a:pt x="6413" y="4975"/>
                </a:cubicBezTo>
                <a:lnTo>
                  <a:pt x="6411" y="4975"/>
                </a:lnTo>
                <a:cubicBezTo>
                  <a:pt x="6396" y="5540"/>
                  <a:pt x="6193" y="6011"/>
                  <a:pt x="5801" y="6388"/>
                </a:cubicBezTo>
                <a:cubicBezTo>
                  <a:pt x="5410" y="6765"/>
                  <a:pt x="4921" y="6961"/>
                  <a:pt x="4336" y="6976"/>
                </a:cubicBezTo>
                <a:cubicBezTo>
                  <a:pt x="3749" y="6961"/>
                  <a:pt x="3260" y="6765"/>
                  <a:pt x="2869" y="6388"/>
                </a:cubicBezTo>
                <a:cubicBezTo>
                  <a:pt x="2477" y="6011"/>
                  <a:pt x="2274" y="5540"/>
                  <a:pt x="2259" y="4975"/>
                </a:cubicBezTo>
                <a:cubicBezTo>
                  <a:pt x="2274" y="4411"/>
                  <a:pt x="2477" y="3940"/>
                  <a:pt x="2869" y="3563"/>
                </a:cubicBezTo>
                <a:cubicBezTo>
                  <a:pt x="3260" y="3186"/>
                  <a:pt x="3749" y="2990"/>
                  <a:pt x="4336" y="2975"/>
                </a:cubicBezTo>
                <a:close/>
                <a:moveTo>
                  <a:pt x="17264" y="2175"/>
                </a:moveTo>
                <a:cubicBezTo>
                  <a:pt x="18084" y="2196"/>
                  <a:pt x="18768" y="2470"/>
                  <a:pt x="19317" y="2999"/>
                </a:cubicBezTo>
                <a:cubicBezTo>
                  <a:pt x="19866" y="3527"/>
                  <a:pt x="20151" y="4186"/>
                  <a:pt x="20172" y="4975"/>
                </a:cubicBezTo>
                <a:lnTo>
                  <a:pt x="20173" y="4975"/>
                </a:lnTo>
                <a:cubicBezTo>
                  <a:pt x="20151" y="5770"/>
                  <a:pt x="19866" y="6431"/>
                  <a:pt x="19318" y="6957"/>
                </a:cubicBezTo>
                <a:cubicBezTo>
                  <a:pt x="18769" y="7483"/>
                  <a:pt x="18084" y="7756"/>
                  <a:pt x="17264" y="7776"/>
                </a:cubicBezTo>
                <a:cubicBezTo>
                  <a:pt x="16439" y="7756"/>
                  <a:pt x="15753" y="7483"/>
                  <a:pt x="15206" y="6957"/>
                </a:cubicBezTo>
                <a:cubicBezTo>
                  <a:pt x="14660" y="6431"/>
                  <a:pt x="14377" y="5770"/>
                  <a:pt x="14356" y="4975"/>
                </a:cubicBezTo>
                <a:cubicBezTo>
                  <a:pt x="14377" y="4186"/>
                  <a:pt x="14660" y="3527"/>
                  <a:pt x="15206" y="2999"/>
                </a:cubicBezTo>
                <a:cubicBezTo>
                  <a:pt x="15753" y="2470"/>
                  <a:pt x="16439" y="2196"/>
                  <a:pt x="17264" y="2175"/>
                </a:cubicBezTo>
                <a:close/>
                <a:moveTo>
                  <a:pt x="10799" y="0"/>
                </a:moveTo>
                <a:cubicBezTo>
                  <a:pt x="11505" y="17"/>
                  <a:pt x="12093" y="252"/>
                  <a:pt x="12561" y="703"/>
                </a:cubicBezTo>
                <a:cubicBezTo>
                  <a:pt x="13030" y="1155"/>
                  <a:pt x="13274" y="1720"/>
                  <a:pt x="13292" y="2400"/>
                </a:cubicBezTo>
                <a:cubicBezTo>
                  <a:pt x="13274" y="3080"/>
                  <a:pt x="13030" y="3646"/>
                  <a:pt x="12562" y="4097"/>
                </a:cubicBezTo>
                <a:cubicBezTo>
                  <a:pt x="12093" y="4549"/>
                  <a:pt x="11505" y="4783"/>
                  <a:pt x="10799" y="4800"/>
                </a:cubicBezTo>
                <a:cubicBezTo>
                  <a:pt x="10093" y="4783"/>
                  <a:pt x="9506" y="4549"/>
                  <a:pt x="9037" y="4097"/>
                </a:cubicBezTo>
                <a:cubicBezTo>
                  <a:pt x="8568" y="3646"/>
                  <a:pt x="8325" y="3080"/>
                  <a:pt x="8307" y="2400"/>
                </a:cubicBezTo>
                <a:cubicBezTo>
                  <a:pt x="8325" y="1720"/>
                  <a:pt x="8568" y="1155"/>
                  <a:pt x="9037" y="703"/>
                </a:cubicBezTo>
                <a:cubicBezTo>
                  <a:pt x="9506" y="252"/>
                  <a:pt x="10093" y="17"/>
                  <a:pt x="10799" y="0"/>
                </a:cubicBezTo>
                <a:close/>
              </a:path>
            </a:pathLst>
          </a:custGeom>
          <a:solidFill>
            <a:schemeClr val="accent3"/>
          </a:solidFill>
          <a:ln>
            <a:noFill/>
          </a:ln>
        </p:spPr>
        <p:txBody>
          <a:bodyPr spcFirstLastPara="1" wrap="square" lIns="17138" tIns="17138" rIns="17138" bIns="17138" anchor="ctr" anchorCtr="0">
            <a:noAutofit/>
          </a:bodyPr>
          <a:lstStyle/>
          <a:p>
            <a:pPr algn="ctr">
              <a:buClr>
                <a:srgbClr val="3D3D3D"/>
              </a:buClr>
              <a:buSzPts val="1800"/>
            </a:pPr>
            <a:endParaRPr sz="675">
              <a:solidFill>
                <a:srgbClr val="000000"/>
              </a:solidFill>
              <a:latin typeface="Lato Light"/>
              <a:ea typeface="Lato Light"/>
              <a:cs typeface="Lato Light"/>
              <a:sym typeface="Lato Light"/>
            </a:endParaRPr>
          </a:p>
        </p:txBody>
      </p:sp>
      <p:sp>
        <p:nvSpPr>
          <p:cNvPr id="173" name="Google Shape;173;p7"/>
          <p:cNvSpPr txBox="1">
            <a:spLocks noGrp="1"/>
          </p:cNvSpPr>
          <p:nvPr>
            <p:ph type="sldNum" idx="4294967295"/>
          </p:nvPr>
        </p:nvSpPr>
        <p:spPr>
          <a:xfrm>
            <a:off x="8918385" y="5777917"/>
            <a:ext cx="99546" cy="138485"/>
          </a:xfrm>
          <a:prstGeom prst="rect">
            <a:avLst/>
          </a:prstGeom>
          <a:noFill/>
          <a:ln>
            <a:noFill/>
          </a:ln>
        </p:spPr>
        <p:txBody>
          <a:bodyPr spcFirstLastPara="1" vert="horz" wrap="square" lIns="17138" tIns="17138" rIns="17138" bIns="17138" rtlCol="0" anchor="ctr" anchorCtr="0">
            <a:spAutoFit/>
          </a:bodyPr>
          <a:lstStyle/>
          <a:p>
            <a:pPr>
              <a:buClr>
                <a:srgbClr val="4C4D48"/>
              </a:buClr>
              <a:buSzPts val="1800"/>
            </a:pPr>
            <a:r>
              <a:rPr lang="en-CA" sz="675" b="1">
                <a:solidFill>
                  <a:srgbClr val="4C4D48"/>
                </a:solidFill>
                <a:latin typeface="Lato"/>
                <a:ea typeface="Lato"/>
                <a:cs typeface="Lato"/>
                <a:sym typeface="Lato"/>
              </a:rPr>
              <a:t>3</a:t>
            </a:r>
            <a:endParaRPr/>
          </a:p>
        </p:txBody>
      </p:sp>
      <p:sp>
        <p:nvSpPr>
          <p:cNvPr id="174" name="Google Shape;174;p7"/>
          <p:cNvSpPr txBox="1">
            <a:spLocks noGrp="1"/>
          </p:cNvSpPr>
          <p:nvPr>
            <p:ph type="body" idx="5"/>
          </p:nvPr>
        </p:nvSpPr>
        <p:spPr>
          <a:xfrm>
            <a:off x="7566805" y="2663686"/>
            <a:ext cx="1266954" cy="2657483"/>
          </a:xfrm>
          <a:prstGeom prst="rect">
            <a:avLst/>
          </a:prstGeom>
          <a:noFill/>
          <a:ln>
            <a:noFill/>
          </a:ln>
        </p:spPr>
        <p:txBody>
          <a:bodyPr spcFirstLastPara="1" vert="horz" wrap="square" lIns="17138" tIns="17138" rIns="17138" bIns="17138" rtlCol="0" anchor="t" anchorCtr="0">
            <a:normAutofit/>
          </a:bodyPr>
          <a:lstStyle/>
          <a:p>
            <a:pPr marL="0" indent="0">
              <a:lnSpc>
                <a:spcPct val="120000"/>
              </a:lnSpc>
              <a:spcBef>
                <a:spcPts val="0"/>
              </a:spcBef>
              <a:buSzPts val="3200"/>
            </a:pPr>
            <a:r>
              <a:rPr lang="en-CA" sz="1200" b="0">
                <a:latin typeface="Lato Light"/>
                <a:ea typeface="Lato Light"/>
                <a:cs typeface="Lato Light"/>
                <a:sym typeface="Lato Light"/>
              </a:rPr>
              <a:t>Leaders have trusted us for 30 years to guide them through uncharted territory in a rapidly evolving and complex environment.</a:t>
            </a:r>
            <a:endParaRPr/>
          </a:p>
        </p:txBody>
      </p:sp>
    </p:spTree>
    <p:extLst>
      <p:ext uri="{BB962C8B-B14F-4D97-AF65-F5344CB8AC3E}">
        <p14:creationId xmlns:p14="http://schemas.microsoft.com/office/powerpoint/2010/main" val="3935856221"/>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8"/>
          <p:cNvSpPr txBox="1">
            <a:spLocks noGrp="1"/>
          </p:cNvSpPr>
          <p:nvPr>
            <p:ph type="body" idx="1"/>
          </p:nvPr>
        </p:nvSpPr>
        <p:spPr>
          <a:xfrm rot="-5400000">
            <a:off x="-2134960" y="2991080"/>
            <a:ext cx="5144065" cy="874146"/>
          </a:xfrm>
          <a:prstGeom prst="rect">
            <a:avLst/>
          </a:prstGeom>
          <a:noFill/>
          <a:ln>
            <a:noFill/>
          </a:ln>
        </p:spPr>
        <p:txBody>
          <a:bodyPr spcFirstLastPara="1" vert="horz" wrap="square" lIns="17138" tIns="17138" rIns="17138" bIns="17138" rtlCol="0" anchor="ctr" anchorCtr="0">
            <a:normAutofit/>
          </a:bodyPr>
          <a:lstStyle/>
          <a:p>
            <a:pPr marL="0" indent="0">
              <a:spcBef>
                <a:spcPts val="0"/>
              </a:spcBef>
            </a:pPr>
            <a:r>
              <a:rPr lang="en-CA"/>
              <a:t>OUR APPROACH</a:t>
            </a:r>
            <a:endParaRPr/>
          </a:p>
        </p:txBody>
      </p:sp>
      <p:grpSp>
        <p:nvGrpSpPr>
          <p:cNvPr id="180" name="Google Shape;180;p8"/>
          <p:cNvGrpSpPr/>
          <p:nvPr/>
        </p:nvGrpSpPr>
        <p:grpSpPr>
          <a:xfrm>
            <a:off x="874145" y="857250"/>
            <a:ext cx="3336473" cy="5143500"/>
            <a:chOff x="-1" y="0"/>
            <a:chExt cx="8897258" cy="13715999"/>
          </a:xfrm>
        </p:grpSpPr>
        <p:sp>
          <p:nvSpPr>
            <p:cNvPr id="181" name="Google Shape;181;p8"/>
            <p:cNvSpPr/>
            <p:nvPr/>
          </p:nvSpPr>
          <p:spPr>
            <a:xfrm>
              <a:off x="0" y="0"/>
              <a:ext cx="8897257" cy="13715999"/>
            </a:xfrm>
            <a:prstGeom prst="rect">
              <a:avLst/>
            </a:prstGeom>
            <a:solidFill>
              <a:srgbClr val="BFBFBF"/>
            </a:solidFill>
            <a:ln>
              <a:noFill/>
            </a:ln>
          </p:spPr>
          <p:txBody>
            <a:bodyPr spcFirstLastPara="1" wrap="square" lIns="17138" tIns="17138" rIns="17138" bIns="17138" anchor="ctr" anchorCtr="0">
              <a:noAutofit/>
            </a:bodyPr>
            <a:lstStyle/>
            <a:p>
              <a:pPr>
                <a:buClr>
                  <a:srgbClr val="000000"/>
                </a:buClr>
                <a:buSzPts val="1800"/>
              </a:pPr>
              <a:endParaRPr sz="675">
                <a:solidFill>
                  <a:srgbClr val="000000"/>
                </a:solidFill>
                <a:latin typeface="Lato Light"/>
                <a:ea typeface="Lato Light"/>
                <a:cs typeface="Lato Light"/>
                <a:sym typeface="Lato Light"/>
              </a:endParaRPr>
            </a:p>
          </p:txBody>
        </p:sp>
        <p:pic>
          <p:nvPicPr>
            <p:cNvPr id="182" name="Google Shape;182;p8" descr="image8.png"/>
            <p:cNvPicPr preferRelativeResize="0"/>
            <p:nvPr/>
          </p:nvPicPr>
          <p:blipFill rotWithShape="1">
            <a:blip r:embed="rId3">
              <a:alphaModFix/>
            </a:blip>
            <a:srcRect l="28100" r="7025"/>
            <a:stretch/>
          </p:blipFill>
          <p:spPr>
            <a:xfrm>
              <a:off x="-1" y="0"/>
              <a:ext cx="8897258" cy="13715999"/>
            </a:xfrm>
            <a:prstGeom prst="rect">
              <a:avLst/>
            </a:prstGeom>
            <a:noFill/>
            <a:ln>
              <a:noFill/>
            </a:ln>
          </p:spPr>
        </p:pic>
      </p:grpSp>
      <p:grpSp>
        <p:nvGrpSpPr>
          <p:cNvPr id="183" name="Google Shape;183;p8"/>
          <p:cNvGrpSpPr/>
          <p:nvPr/>
        </p:nvGrpSpPr>
        <p:grpSpPr>
          <a:xfrm>
            <a:off x="4358439" y="3642438"/>
            <a:ext cx="427123" cy="427123"/>
            <a:chOff x="-1" y="-1"/>
            <a:chExt cx="1138994" cy="1138994"/>
          </a:xfrm>
        </p:grpSpPr>
        <p:sp>
          <p:nvSpPr>
            <p:cNvPr id="184" name="Google Shape;184;p8"/>
            <p:cNvSpPr/>
            <p:nvPr/>
          </p:nvSpPr>
          <p:spPr>
            <a:xfrm>
              <a:off x="-1" y="-1"/>
              <a:ext cx="1138994" cy="1138994"/>
            </a:xfrm>
            <a:prstGeom prst="ellipse">
              <a:avLst/>
            </a:prstGeom>
            <a:solidFill>
              <a:schemeClr val="accent3"/>
            </a:solidFill>
            <a:ln>
              <a:noFill/>
            </a:ln>
          </p:spPr>
          <p:txBody>
            <a:bodyPr spcFirstLastPara="1" wrap="square" lIns="17138" tIns="17138" rIns="17138" bIns="17138" anchor="ctr" anchorCtr="0">
              <a:noAutofit/>
            </a:bodyPr>
            <a:lstStyle/>
            <a:p>
              <a:pPr algn="ctr">
                <a:buClr>
                  <a:srgbClr val="FFFFFF"/>
                </a:buClr>
                <a:buSzPts val="1800"/>
              </a:pPr>
              <a:endParaRPr sz="675">
                <a:solidFill>
                  <a:srgbClr val="000000"/>
                </a:solidFill>
                <a:latin typeface="Lato Light"/>
                <a:ea typeface="Lato Light"/>
                <a:cs typeface="Lato Light"/>
                <a:sym typeface="Lato Light"/>
              </a:endParaRPr>
            </a:p>
          </p:txBody>
        </p:sp>
        <p:sp>
          <p:nvSpPr>
            <p:cNvPr id="185" name="Google Shape;185;p8"/>
            <p:cNvSpPr/>
            <p:nvPr/>
          </p:nvSpPr>
          <p:spPr>
            <a:xfrm rot="10800000">
              <a:off x="310122" y="311080"/>
              <a:ext cx="518749" cy="516830"/>
            </a:xfrm>
            <a:custGeom>
              <a:avLst/>
              <a:gdLst/>
              <a:ahLst/>
              <a:cxnLst/>
              <a:rect l="l" t="t" r="r" b="b"/>
              <a:pathLst>
                <a:path w="21600" h="21555" extrusionOk="0">
                  <a:moveTo>
                    <a:pt x="4370" y="19531"/>
                  </a:moveTo>
                  <a:lnTo>
                    <a:pt x="336" y="19531"/>
                  </a:lnTo>
                  <a:cubicBezTo>
                    <a:pt x="112" y="19531"/>
                    <a:pt x="0" y="19418"/>
                    <a:pt x="0" y="19194"/>
                  </a:cubicBezTo>
                  <a:cubicBezTo>
                    <a:pt x="0" y="18969"/>
                    <a:pt x="112" y="18857"/>
                    <a:pt x="336" y="18857"/>
                  </a:cubicBezTo>
                  <a:lnTo>
                    <a:pt x="3614" y="18857"/>
                  </a:lnTo>
                  <a:lnTo>
                    <a:pt x="3152" y="18394"/>
                  </a:lnTo>
                  <a:cubicBezTo>
                    <a:pt x="1051" y="16289"/>
                    <a:pt x="0" y="13750"/>
                    <a:pt x="0" y="10775"/>
                  </a:cubicBezTo>
                  <a:cubicBezTo>
                    <a:pt x="0" y="7801"/>
                    <a:pt x="1051" y="5261"/>
                    <a:pt x="3152" y="3157"/>
                  </a:cubicBezTo>
                  <a:cubicBezTo>
                    <a:pt x="5253" y="1052"/>
                    <a:pt x="7788" y="0"/>
                    <a:pt x="10758" y="0"/>
                  </a:cubicBezTo>
                  <a:cubicBezTo>
                    <a:pt x="12103" y="0"/>
                    <a:pt x="13405" y="239"/>
                    <a:pt x="14666" y="716"/>
                  </a:cubicBezTo>
                  <a:cubicBezTo>
                    <a:pt x="14862" y="800"/>
                    <a:pt x="14918" y="947"/>
                    <a:pt x="14834" y="1158"/>
                  </a:cubicBezTo>
                  <a:cubicBezTo>
                    <a:pt x="14750" y="1368"/>
                    <a:pt x="14610" y="1431"/>
                    <a:pt x="14414" y="1347"/>
                  </a:cubicBezTo>
                  <a:cubicBezTo>
                    <a:pt x="12537" y="617"/>
                    <a:pt x="10625" y="463"/>
                    <a:pt x="8678" y="884"/>
                  </a:cubicBezTo>
                  <a:cubicBezTo>
                    <a:pt x="6731" y="1305"/>
                    <a:pt x="5043" y="2217"/>
                    <a:pt x="3614" y="3620"/>
                  </a:cubicBezTo>
                  <a:cubicBezTo>
                    <a:pt x="1653" y="5612"/>
                    <a:pt x="672" y="7997"/>
                    <a:pt x="672" y="10775"/>
                  </a:cubicBezTo>
                  <a:cubicBezTo>
                    <a:pt x="672" y="13553"/>
                    <a:pt x="1653" y="15939"/>
                    <a:pt x="3614" y="17931"/>
                  </a:cubicBezTo>
                  <a:lnTo>
                    <a:pt x="4034" y="18310"/>
                  </a:lnTo>
                  <a:lnTo>
                    <a:pt x="4034" y="15153"/>
                  </a:lnTo>
                  <a:cubicBezTo>
                    <a:pt x="4034" y="14929"/>
                    <a:pt x="4146" y="14816"/>
                    <a:pt x="4370" y="14816"/>
                  </a:cubicBezTo>
                  <a:cubicBezTo>
                    <a:pt x="4595" y="14816"/>
                    <a:pt x="4707" y="14929"/>
                    <a:pt x="4707" y="15153"/>
                  </a:cubicBezTo>
                  <a:lnTo>
                    <a:pt x="4707" y="19194"/>
                  </a:lnTo>
                  <a:cubicBezTo>
                    <a:pt x="4707" y="19418"/>
                    <a:pt x="4595" y="19531"/>
                    <a:pt x="4370" y="19531"/>
                  </a:cubicBezTo>
                  <a:close/>
                  <a:moveTo>
                    <a:pt x="10070" y="21530"/>
                  </a:moveTo>
                  <a:cubicBezTo>
                    <a:pt x="9058" y="21460"/>
                    <a:pt x="8054" y="21242"/>
                    <a:pt x="7060" y="20877"/>
                  </a:cubicBezTo>
                  <a:cubicBezTo>
                    <a:pt x="6864" y="20793"/>
                    <a:pt x="6808" y="20646"/>
                    <a:pt x="6892" y="20436"/>
                  </a:cubicBezTo>
                  <a:cubicBezTo>
                    <a:pt x="6976" y="20225"/>
                    <a:pt x="7116" y="20162"/>
                    <a:pt x="7312" y="20246"/>
                  </a:cubicBezTo>
                  <a:cubicBezTo>
                    <a:pt x="9161" y="20920"/>
                    <a:pt x="11052" y="21046"/>
                    <a:pt x="12985" y="20625"/>
                  </a:cubicBezTo>
                  <a:cubicBezTo>
                    <a:pt x="14918" y="20204"/>
                    <a:pt x="16571" y="19292"/>
                    <a:pt x="17944" y="17889"/>
                  </a:cubicBezTo>
                  <a:cubicBezTo>
                    <a:pt x="19933" y="15925"/>
                    <a:pt x="20928" y="13547"/>
                    <a:pt x="20928" y="10754"/>
                  </a:cubicBezTo>
                  <a:cubicBezTo>
                    <a:pt x="20928" y="7962"/>
                    <a:pt x="19933" y="5584"/>
                    <a:pt x="17944" y="3620"/>
                  </a:cubicBezTo>
                  <a:lnTo>
                    <a:pt x="17482" y="3157"/>
                  </a:lnTo>
                  <a:lnTo>
                    <a:pt x="17482" y="6398"/>
                  </a:lnTo>
                  <a:cubicBezTo>
                    <a:pt x="17482" y="6622"/>
                    <a:pt x="17370" y="6735"/>
                    <a:pt x="17146" y="6735"/>
                  </a:cubicBezTo>
                  <a:cubicBezTo>
                    <a:pt x="16921" y="6735"/>
                    <a:pt x="16809" y="6622"/>
                    <a:pt x="16809" y="6398"/>
                  </a:cubicBezTo>
                  <a:lnTo>
                    <a:pt x="16809" y="2357"/>
                  </a:lnTo>
                  <a:cubicBezTo>
                    <a:pt x="16809" y="2273"/>
                    <a:pt x="16851" y="2189"/>
                    <a:pt x="16935" y="2105"/>
                  </a:cubicBezTo>
                  <a:cubicBezTo>
                    <a:pt x="16963" y="2077"/>
                    <a:pt x="17020" y="2056"/>
                    <a:pt x="17104" y="2041"/>
                  </a:cubicBezTo>
                  <a:cubicBezTo>
                    <a:pt x="17188" y="2027"/>
                    <a:pt x="17230" y="2020"/>
                    <a:pt x="17230" y="2020"/>
                  </a:cubicBezTo>
                  <a:lnTo>
                    <a:pt x="21180" y="2020"/>
                  </a:lnTo>
                  <a:cubicBezTo>
                    <a:pt x="21404" y="2020"/>
                    <a:pt x="21516" y="2133"/>
                    <a:pt x="21516" y="2357"/>
                  </a:cubicBezTo>
                  <a:cubicBezTo>
                    <a:pt x="21516" y="2582"/>
                    <a:pt x="21404" y="2694"/>
                    <a:pt x="21180" y="2694"/>
                  </a:cubicBezTo>
                  <a:lnTo>
                    <a:pt x="17986" y="2694"/>
                  </a:lnTo>
                  <a:lnTo>
                    <a:pt x="18448" y="3157"/>
                  </a:lnTo>
                  <a:cubicBezTo>
                    <a:pt x="20549" y="5261"/>
                    <a:pt x="21600" y="7801"/>
                    <a:pt x="21600" y="10775"/>
                  </a:cubicBezTo>
                  <a:cubicBezTo>
                    <a:pt x="21600" y="13750"/>
                    <a:pt x="20549" y="16289"/>
                    <a:pt x="18448" y="18394"/>
                  </a:cubicBezTo>
                  <a:cubicBezTo>
                    <a:pt x="16963" y="19881"/>
                    <a:pt x="15191" y="20849"/>
                    <a:pt x="13132" y="21298"/>
                  </a:cubicBezTo>
                  <a:cubicBezTo>
                    <a:pt x="12103" y="21523"/>
                    <a:pt x="11082" y="21600"/>
                    <a:pt x="10070" y="21530"/>
                  </a:cubicBezTo>
                  <a:close/>
                </a:path>
              </a:pathLst>
            </a:custGeom>
            <a:solidFill>
              <a:srgbClr val="FFFFFF"/>
            </a:solidFill>
            <a:ln w="9525" cap="flat" cmpd="sng">
              <a:solidFill>
                <a:srgbClr val="FFFFFF"/>
              </a:solidFill>
              <a:prstDash val="solid"/>
              <a:miter lim="800000"/>
              <a:headEnd type="none" w="sm" len="sm"/>
              <a:tailEnd type="none" w="sm" len="sm"/>
            </a:ln>
          </p:spPr>
          <p:txBody>
            <a:bodyPr spcFirstLastPara="1" wrap="square" lIns="17138" tIns="17138" rIns="17138" bIns="17138" anchor="ctr" anchorCtr="0">
              <a:noAutofit/>
            </a:bodyPr>
            <a:lstStyle/>
            <a:p>
              <a:pPr algn="ctr">
                <a:buClr>
                  <a:srgbClr val="3D3D3D"/>
                </a:buClr>
                <a:buSzPts val="1800"/>
              </a:pPr>
              <a:endParaRPr sz="675">
                <a:solidFill>
                  <a:srgbClr val="000000"/>
                </a:solidFill>
                <a:latin typeface="Lato Light"/>
                <a:ea typeface="Lato Light"/>
                <a:cs typeface="Lato Light"/>
                <a:sym typeface="Lato Light"/>
              </a:endParaRPr>
            </a:p>
          </p:txBody>
        </p:sp>
      </p:grpSp>
      <p:grpSp>
        <p:nvGrpSpPr>
          <p:cNvPr id="186" name="Google Shape;186;p8"/>
          <p:cNvGrpSpPr/>
          <p:nvPr/>
        </p:nvGrpSpPr>
        <p:grpSpPr>
          <a:xfrm>
            <a:off x="4367231" y="2223244"/>
            <a:ext cx="427123" cy="427123"/>
            <a:chOff x="-1" y="-1"/>
            <a:chExt cx="1138994" cy="1138994"/>
          </a:xfrm>
        </p:grpSpPr>
        <p:sp>
          <p:nvSpPr>
            <p:cNvPr id="187" name="Google Shape;187;p8"/>
            <p:cNvSpPr/>
            <p:nvPr/>
          </p:nvSpPr>
          <p:spPr>
            <a:xfrm>
              <a:off x="-1" y="-1"/>
              <a:ext cx="1138994" cy="1138994"/>
            </a:xfrm>
            <a:prstGeom prst="ellipse">
              <a:avLst/>
            </a:prstGeom>
            <a:solidFill>
              <a:srgbClr val="95968F"/>
            </a:solidFill>
            <a:ln>
              <a:noFill/>
            </a:ln>
          </p:spPr>
          <p:txBody>
            <a:bodyPr spcFirstLastPara="1" wrap="square" lIns="17138" tIns="17138" rIns="17138" bIns="17138" anchor="ctr" anchorCtr="0">
              <a:noAutofit/>
            </a:bodyPr>
            <a:lstStyle/>
            <a:p>
              <a:pPr algn="ctr">
                <a:buClr>
                  <a:srgbClr val="FFFFFF"/>
                </a:buClr>
                <a:buSzPts val="1800"/>
              </a:pPr>
              <a:endParaRPr sz="675">
                <a:solidFill>
                  <a:srgbClr val="000000"/>
                </a:solidFill>
                <a:latin typeface="Lato Light"/>
                <a:ea typeface="Lato Light"/>
                <a:cs typeface="Lato Light"/>
                <a:sym typeface="Lato Light"/>
              </a:endParaRPr>
            </a:p>
          </p:txBody>
        </p:sp>
        <p:sp>
          <p:nvSpPr>
            <p:cNvPr id="188" name="Google Shape;188;p8"/>
            <p:cNvSpPr/>
            <p:nvPr/>
          </p:nvSpPr>
          <p:spPr>
            <a:xfrm rot="10800000">
              <a:off x="230329" y="311081"/>
              <a:ext cx="678334" cy="516829"/>
            </a:xfrm>
            <a:custGeom>
              <a:avLst/>
              <a:gdLst/>
              <a:ahLst/>
              <a:cxnLst/>
              <a:rect l="l" t="t" r="r" b="b"/>
              <a:pathLst>
                <a:path w="21600" h="21600" extrusionOk="0">
                  <a:moveTo>
                    <a:pt x="3279" y="12150"/>
                  </a:moveTo>
                  <a:cubicBezTo>
                    <a:pt x="1093" y="11222"/>
                    <a:pt x="0" y="9647"/>
                    <a:pt x="0" y="7425"/>
                  </a:cubicBezTo>
                  <a:cubicBezTo>
                    <a:pt x="0" y="5878"/>
                    <a:pt x="686" y="4472"/>
                    <a:pt x="2057" y="3206"/>
                  </a:cubicBezTo>
                  <a:lnTo>
                    <a:pt x="2057" y="338"/>
                  </a:lnTo>
                  <a:cubicBezTo>
                    <a:pt x="2057" y="225"/>
                    <a:pt x="2089" y="141"/>
                    <a:pt x="2154" y="84"/>
                  </a:cubicBezTo>
                  <a:cubicBezTo>
                    <a:pt x="2196" y="28"/>
                    <a:pt x="2250" y="0"/>
                    <a:pt x="2314" y="0"/>
                  </a:cubicBezTo>
                  <a:cubicBezTo>
                    <a:pt x="2336" y="0"/>
                    <a:pt x="2357" y="0"/>
                    <a:pt x="2379" y="0"/>
                  </a:cubicBezTo>
                  <a:cubicBezTo>
                    <a:pt x="3107" y="197"/>
                    <a:pt x="3804" y="745"/>
                    <a:pt x="4468" y="1645"/>
                  </a:cubicBezTo>
                  <a:cubicBezTo>
                    <a:pt x="4532" y="1617"/>
                    <a:pt x="4618" y="1589"/>
                    <a:pt x="4725" y="1561"/>
                  </a:cubicBezTo>
                  <a:cubicBezTo>
                    <a:pt x="5132" y="1420"/>
                    <a:pt x="5443" y="1350"/>
                    <a:pt x="5657" y="1350"/>
                  </a:cubicBezTo>
                  <a:cubicBezTo>
                    <a:pt x="7007" y="1350"/>
                    <a:pt x="8175" y="1828"/>
                    <a:pt x="9161" y="2784"/>
                  </a:cubicBezTo>
                  <a:cubicBezTo>
                    <a:pt x="9289" y="2897"/>
                    <a:pt x="9305" y="3045"/>
                    <a:pt x="9209" y="3227"/>
                  </a:cubicBezTo>
                  <a:cubicBezTo>
                    <a:pt x="9112" y="3410"/>
                    <a:pt x="8989" y="3431"/>
                    <a:pt x="8839" y="3291"/>
                  </a:cubicBezTo>
                  <a:cubicBezTo>
                    <a:pt x="7961" y="2447"/>
                    <a:pt x="6900" y="2025"/>
                    <a:pt x="5657" y="2025"/>
                  </a:cubicBezTo>
                  <a:cubicBezTo>
                    <a:pt x="5486" y="2025"/>
                    <a:pt x="5218" y="2081"/>
                    <a:pt x="4854" y="2194"/>
                  </a:cubicBezTo>
                  <a:cubicBezTo>
                    <a:pt x="4661" y="2278"/>
                    <a:pt x="4516" y="2334"/>
                    <a:pt x="4420" y="2362"/>
                  </a:cubicBezTo>
                  <a:cubicBezTo>
                    <a:pt x="4323" y="2391"/>
                    <a:pt x="4243" y="2348"/>
                    <a:pt x="4179" y="2236"/>
                  </a:cubicBezTo>
                  <a:cubicBezTo>
                    <a:pt x="3729" y="1589"/>
                    <a:pt x="3193" y="1111"/>
                    <a:pt x="2571" y="802"/>
                  </a:cubicBezTo>
                  <a:lnTo>
                    <a:pt x="2571" y="3375"/>
                  </a:lnTo>
                  <a:cubicBezTo>
                    <a:pt x="2571" y="3487"/>
                    <a:pt x="2539" y="3586"/>
                    <a:pt x="2475" y="3670"/>
                  </a:cubicBezTo>
                  <a:cubicBezTo>
                    <a:pt x="1168" y="4823"/>
                    <a:pt x="514" y="6075"/>
                    <a:pt x="514" y="7425"/>
                  </a:cubicBezTo>
                  <a:cubicBezTo>
                    <a:pt x="514" y="8409"/>
                    <a:pt x="750" y="9225"/>
                    <a:pt x="1221" y="9872"/>
                  </a:cubicBezTo>
                  <a:cubicBezTo>
                    <a:pt x="1693" y="10519"/>
                    <a:pt x="2421" y="11053"/>
                    <a:pt x="3407" y="11475"/>
                  </a:cubicBezTo>
                  <a:cubicBezTo>
                    <a:pt x="3579" y="11559"/>
                    <a:pt x="3637" y="11707"/>
                    <a:pt x="3584" y="11918"/>
                  </a:cubicBezTo>
                  <a:cubicBezTo>
                    <a:pt x="3530" y="12129"/>
                    <a:pt x="3429" y="12206"/>
                    <a:pt x="3279" y="12150"/>
                  </a:cubicBezTo>
                  <a:close/>
                  <a:moveTo>
                    <a:pt x="16714" y="13078"/>
                  </a:moveTo>
                  <a:cubicBezTo>
                    <a:pt x="16864" y="13078"/>
                    <a:pt x="16988" y="13015"/>
                    <a:pt x="17084" y="12888"/>
                  </a:cubicBezTo>
                  <a:cubicBezTo>
                    <a:pt x="17180" y="12762"/>
                    <a:pt x="17229" y="12607"/>
                    <a:pt x="17229" y="12424"/>
                  </a:cubicBezTo>
                  <a:cubicBezTo>
                    <a:pt x="17229" y="12241"/>
                    <a:pt x="17180" y="12080"/>
                    <a:pt x="17084" y="11939"/>
                  </a:cubicBezTo>
                  <a:cubicBezTo>
                    <a:pt x="16988" y="11798"/>
                    <a:pt x="16864" y="11728"/>
                    <a:pt x="16714" y="11728"/>
                  </a:cubicBezTo>
                  <a:cubicBezTo>
                    <a:pt x="16564" y="11728"/>
                    <a:pt x="16441" y="11798"/>
                    <a:pt x="16345" y="11939"/>
                  </a:cubicBezTo>
                  <a:cubicBezTo>
                    <a:pt x="16248" y="12080"/>
                    <a:pt x="16200" y="12241"/>
                    <a:pt x="16200" y="12424"/>
                  </a:cubicBezTo>
                  <a:cubicBezTo>
                    <a:pt x="16200" y="12607"/>
                    <a:pt x="16248" y="12762"/>
                    <a:pt x="16345" y="12888"/>
                  </a:cubicBezTo>
                  <a:cubicBezTo>
                    <a:pt x="16441" y="13015"/>
                    <a:pt x="16564" y="13078"/>
                    <a:pt x="16714" y="13078"/>
                  </a:cubicBezTo>
                  <a:close/>
                  <a:moveTo>
                    <a:pt x="9514" y="13162"/>
                  </a:moveTo>
                  <a:cubicBezTo>
                    <a:pt x="9664" y="13162"/>
                    <a:pt x="9787" y="13099"/>
                    <a:pt x="9884" y="12973"/>
                  </a:cubicBezTo>
                  <a:cubicBezTo>
                    <a:pt x="9980" y="12846"/>
                    <a:pt x="10029" y="12684"/>
                    <a:pt x="10029" y="12487"/>
                  </a:cubicBezTo>
                  <a:cubicBezTo>
                    <a:pt x="10029" y="12291"/>
                    <a:pt x="9980" y="12129"/>
                    <a:pt x="9884" y="12002"/>
                  </a:cubicBezTo>
                  <a:cubicBezTo>
                    <a:pt x="9787" y="11876"/>
                    <a:pt x="9664" y="11812"/>
                    <a:pt x="9514" y="11812"/>
                  </a:cubicBezTo>
                  <a:cubicBezTo>
                    <a:pt x="9364" y="11812"/>
                    <a:pt x="9241" y="11876"/>
                    <a:pt x="9145" y="12002"/>
                  </a:cubicBezTo>
                  <a:cubicBezTo>
                    <a:pt x="9048" y="12129"/>
                    <a:pt x="9000" y="12291"/>
                    <a:pt x="9000" y="12487"/>
                  </a:cubicBezTo>
                  <a:cubicBezTo>
                    <a:pt x="9000" y="12684"/>
                    <a:pt x="9048" y="12846"/>
                    <a:pt x="9145" y="12973"/>
                  </a:cubicBezTo>
                  <a:cubicBezTo>
                    <a:pt x="9241" y="13099"/>
                    <a:pt x="9364" y="13162"/>
                    <a:pt x="9514" y="13162"/>
                  </a:cubicBezTo>
                  <a:close/>
                  <a:moveTo>
                    <a:pt x="13114" y="13162"/>
                  </a:moveTo>
                  <a:cubicBezTo>
                    <a:pt x="13264" y="13162"/>
                    <a:pt x="13387" y="13099"/>
                    <a:pt x="13484" y="12973"/>
                  </a:cubicBezTo>
                  <a:cubicBezTo>
                    <a:pt x="13580" y="12846"/>
                    <a:pt x="13629" y="12684"/>
                    <a:pt x="13629" y="12487"/>
                  </a:cubicBezTo>
                  <a:cubicBezTo>
                    <a:pt x="13629" y="12291"/>
                    <a:pt x="13580" y="12129"/>
                    <a:pt x="13484" y="12002"/>
                  </a:cubicBezTo>
                  <a:cubicBezTo>
                    <a:pt x="13387" y="11876"/>
                    <a:pt x="13264" y="11812"/>
                    <a:pt x="13114" y="11812"/>
                  </a:cubicBezTo>
                  <a:cubicBezTo>
                    <a:pt x="12964" y="11812"/>
                    <a:pt x="12841" y="11876"/>
                    <a:pt x="12745" y="12002"/>
                  </a:cubicBezTo>
                  <a:cubicBezTo>
                    <a:pt x="12648" y="12129"/>
                    <a:pt x="12600" y="12291"/>
                    <a:pt x="12600" y="12487"/>
                  </a:cubicBezTo>
                  <a:cubicBezTo>
                    <a:pt x="12600" y="12684"/>
                    <a:pt x="12648" y="12846"/>
                    <a:pt x="12745" y="12973"/>
                  </a:cubicBezTo>
                  <a:cubicBezTo>
                    <a:pt x="12841" y="13099"/>
                    <a:pt x="12964" y="13162"/>
                    <a:pt x="13114" y="13162"/>
                  </a:cubicBezTo>
                  <a:close/>
                  <a:moveTo>
                    <a:pt x="16714" y="13753"/>
                  </a:moveTo>
                  <a:cubicBezTo>
                    <a:pt x="16436" y="13753"/>
                    <a:pt x="16195" y="13627"/>
                    <a:pt x="15991" y="13373"/>
                  </a:cubicBezTo>
                  <a:cubicBezTo>
                    <a:pt x="15788" y="13120"/>
                    <a:pt x="15686" y="12804"/>
                    <a:pt x="15686" y="12424"/>
                  </a:cubicBezTo>
                  <a:cubicBezTo>
                    <a:pt x="15686" y="12045"/>
                    <a:pt x="15788" y="11721"/>
                    <a:pt x="15991" y="11454"/>
                  </a:cubicBezTo>
                  <a:cubicBezTo>
                    <a:pt x="16195" y="11187"/>
                    <a:pt x="16436" y="11053"/>
                    <a:pt x="16714" y="11053"/>
                  </a:cubicBezTo>
                  <a:cubicBezTo>
                    <a:pt x="16993" y="11053"/>
                    <a:pt x="17234" y="11187"/>
                    <a:pt x="17438" y="11454"/>
                  </a:cubicBezTo>
                  <a:cubicBezTo>
                    <a:pt x="17641" y="11721"/>
                    <a:pt x="17743" y="12045"/>
                    <a:pt x="17743" y="12424"/>
                  </a:cubicBezTo>
                  <a:cubicBezTo>
                    <a:pt x="17743" y="12804"/>
                    <a:pt x="17641" y="13120"/>
                    <a:pt x="17438" y="13373"/>
                  </a:cubicBezTo>
                  <a:cubicBezTo>
                    <a:pt x="17234" y="13627"/>
                    <a:pt x="16993" y="13753"/>
                    <a:pt x="16714" y="13753"/>
                  </a:cubicBezTo>
                  <a:close/>
                  <a:moveTo>
                    <a:pt x="9514" y="13838"/>
                  </a:moveTo>
                  <a:cubicBezTo>
                    <a:pt x="9236" y="13838"/>
                    <a:pt x="8995" y="13704"/>
                    <a:pt x="8791" y="13437"/>
                  </a:cubicBezTo>
                  <a:cubicBezTo>
                    <a:pt x="8587" y="13169"/>
                    <a:pt x="8486" y="12853"/>
                    <a:pt x="8486" y="12487"/>
                  </a:cubicBezTo>
                  <a:cubicBezTo>
                    <a:pt x="8486" y="12122"/>
                    <a:pt x="8587" y="11805"/>
                    <a:pt x="8791" y="11538"/>
                  </a:cubicBezTo>
                  <a:cubicBezTo>
                    <a:pt x="8995" y="11271"/>
                    <a:pt x="9236" y="11138"/>
                    <a:pt x="9514" y="11138"/>
                  </a:cubicBezTo>
                  <a:cubicBezTo>
                    <a:pt x="9793" y="11138"/>
                    <a:pt x="10034" y="11271"/>
                    <a:pt x="10237" y="11538"/>
                  </a:cubicBezTo>
                  <a:cubicBezTo>
                    <a:pt x="10441" y="11805"/>
                    <a:pt x="10543" y="12122"/>
                    <a:pt x="10543" y="12487"/>
                  </a:cubicBezTo>
                  <a:cubicBezTo>
                    <a:pt x="10543" y="12853"/>
                    <a:pt x="10441" y="13169"/>
                    <a:pt x="10237" y="13437"/>
                  </a:cubicBezTo>
                  <a:cubicBezTo>
                    <a:pt x="10034" y="13704"/>
                    <a:pt x="9793" y="13838"/>
                    <a:pt x="9514" y="13838"/>
                  </a:cubicBezTo>
                  <a:close/>
                  <a:moveTo>
                    <a:pt x="13114" y="13838"/>
                  </a:moveTo>
                  <a:cubicBezTo>
                    <a:pt x="12836" y="13838"/>
                    <a:pt x="12595" y="13704"/>
                    <a:pt x="12391" y="13437"/>
                  </a:cubicBezTo>
                  <a:cubicBezTo>
                    <a:pt x="12188" y="13169"/>
                    <a:pt x="12086" y="12853"/>
                    <a:pt x="12086" y="12487"/>
                  </a:cubicBezTo>
                  <a:cubicBezTo>
                    <a:pt x="12086" y="12122"/>
                    <a:pt x="12188" y="11805"/>
                    <a:pt x="12391" y="11538"/>
                  </a:cubicBezTo>
                  <a:cubicBezTo>
                    <a:pt x="12595" y="11271"/>
                    <a:pt x="12836" y="11138"/>
                    <a:pt x="13114" y="11138"/>
                  </a:cubicBezTo>
                  <a:cubicBezTo>
                    <a:pt x="13393" y="11138"/>
                    <a:pt x="13634" y="11271"/>
                    <a:pt x="13837" y="11538"/>
                  </a:cubicBezTo>
                  <a:cubicBezTo>
                    <a:pt x="14041" y="11805"/>
                    <a:pt x="14143" y="12122"/>
                    <a:pt x="14143" y="12487"/>
                  </a:cubicBezTo>
                  <a:cubicBezTo>
                    <a:pt x="14143" y="12853"/>
                    <a:pt x="14041" y="13169"/>
                    <a:pt x="13837" y="13437"/>
                  </a:cubicBezTo>
                  <a:cubicBezTo>
                    <a:pt x="13634" y="13704"/>
                    <a:pt x="13393" y="13838"/>
                    <a:pt x="13114" y="13838"/>
                  </a:cubicBezTo>
                  <a:close/>
                  <a:moveTo>
                    <a:pt x="13018" y="20925"/>
                  </a:moveTo>
                  <a:cubicBezTo>
                    <a:pt x="15289" y="20925"/>
                    <a:pt x="17202" y="20109"/>
                    <a:pt x="18755" y="18478"/>
                  </a:cubicBezTo>
                  <a:cubicBezTo>
                    <a:pt x="20309" y="16847"/>
                    <a:pt x="21086" y="14850"/>
                    <a:pt x="21086" y="12487"/>
                  </a:cubicBezTo>
                  <a:cubicBezTo>
                    <a:pt x="21086" y="10181"/>
                    <a:pt x="20089" y="8142"/>
                    <a:pt x="18096" y="6370"/>
                  </a:cubicBezTo>
                  <a:cubicBezTo>
                    <a:pt x="18032" y="6286"/>
                    <a:pt x="18000" y="6187"/>
                    <a:pt x="18000" y="6075"/>
                  </a:cubicBezTo>
                  <a:lnTo>
                    <a:pt x="18000" y="1983"/>
                  </a:lnTo>
                  <a:cubicBezTo>
                    <a:pt x="16864" y="2770"/>
                    <a:pt x="15900" y="3755"/>
                    <a:pt x="15107" y="4936"/>
                  </a:cubicBezTo>
                  <a:cubicBezTo>
                    <a:pt x="15043" y="5048"/>
                    <a:pt x="14957" y="5091"/>
                    <a:pt x="14850" y="5062"/>
                  </a:cubicBezTo>
                  <a:cubicBezTo>
                    <a:pt x="13971" y="4838"/>
                    <a:pt x="13275" y="4725"/>
                    <a:pt x="12761" y="4725"/>
                  </a:cubicBezTo>
                  <a:cubicBezTo>
                    <a:pt x="10489" y="4725"/>
                    <a:pt x="8652" y="5435"/>
                    <a:pt x="7248" y="6855"/>
                  </a:cubicBezTo>
                  <a:cubicBezTo>
                    <a:pt x="5845" y="8276"/>
                    <a:pt x="5143" y="10153"/>
                    <a:pt x="5143" y="12487"/>
                  </a:cubicBezTo>
                  <a:cubicBezTo>
                    <a:pt x="5143" y="14906"/>
                    <a:pt x="5893" y="16917"/>
                    <a:pt x="7393" y="18520"/>
                  </a:cubicBezTo>
                  <a:cubicBezTo>
                    <a:pt x="8893" y="20123"/>
                    <a:pt x="10768" y="20925"/>
                    <a:pt x="13018" y="20925"/>
                  </a:cubicBezTo>
                  <a:close/>
                  <a:moveTo>
                    <a:pt x="13018" y="21600"/>
                  </a:moveTo>
                  <a:cubicBezTo>
                    <a:pt x="10639" y="21600"/>
                    <a:pt x="8646" y="20728"/>
                    <a:pt x="7039" y="18984"/>
                  </a:cubicBezTo>
                  <a:cubicBezTo>
                    <a:pt x="5432" y="17241"/>
                    <a:pt x="4629" y="15075"/>
                    <a:pt x="4629" y="12487"/>
                  </a:cubicBezTo>
                  <a:cubicBezTo>
                    <a:pt x="4629" y="9956"/>
                    <a:pt x="5379" y="7917"/>
                    <a:pt x="6879" y="6370"/>
                  </a:cubicBezTo>
                  <a:cubicBezTo>
                    <a:pt x="8379" y="4823"/>
                    <a:pt x="10339" y="4050"/>
                    <a:pt x="12761" y="4050"/>
                  </a:cubicBezTo>
                  <a:cubicBezTo>
                    <a:pt x="13275" y="4050"/>
                    <a:pt x="13961" y="4148"/>
                    <a:pt x="14818" y="4345"/>
                  </a:cubicBezTo>
                  <a:cubicBezTo>
                    <a:pt x="15846" y="2883"/>
                    <a:pt x="16961" y="1800"/>
                    <a:pt x="18161" y="1097"/>
                  </a:cubicBezTo>
                  <a:cubicBezTo>
                    <a:pt x="18182" y="1097"/>
                    <a:pt x="18214" y="1097"/>
                    <a:pt x="18257" y="1097"/>
                  </a:cubicBezTo>
                  <a:cubicBezTo>
                    <a:pt x="18300" y="1097"/>
                    <a:pt x="18343" y="1111"/>
                    <a:pt x="18386" y="1139"/>
                  </a:cubicBezTo>
                  <a:cubicBezTo>
                    <a:pt x="18471" y="1195"/>
                    <a:pt x="18514" y="1294"/>
                    <a:pt x="18514" y="1434"/>
                  </a:cubicBezTo>
                  <a:lnTo>
                    <a:pt x="18514" y="5906"/>
                  </a:lnTo>
                  <a:cubicBezTo>
                    <a:pt x="20571" y="7819"/>
                    <a:pt x="21600" y="10012"/>
                    <a:pt x="21600" y="12487"/>
                  </a:cubicBezTo>
                  <a:cubicBezTo>
                    <a:pt x="21600" y="15047"/>
                    <a:pt x="20770" y="17205"/>
                    <a:pt x="19109" y="18963"/>
                  </a:cubicBezTo>
                  <a:cubicBezTo>
                    <a:pt x="17448" y="20721"/>
                    <a:pt x="15418" y="21600"/>
                    <a:pt x="13018" y="21600"/>
                  </a:cubicBezTo>
                  <a:close/>
                </a:path>
              </a:pathLst>
            </a:custGeom>
            <a:solidFill>
              <a:srgbClr val="FFFFFF"/>
            </a:solidFill>
            <a:ln>
              <a:noFill/>
            </a:ln>
          </p:spPr>
          <p:txBody>
            <a:bodyPr spcFirstLastPara="1" wrap="square" lIns="17138" tIns="17138" rIns="17138" bIns="17138" anchor="ctr" anchorCtr="0">
              <a:noAutofit/>
            </a:bodyPr>
            <a:lstStyle/>
            <a:p>
              <a:pPr algn="ctr">
                <a:buClr>
                  <a:srgbClr val="3D3D3D"/>
                </a:buClr>
                <a:buSzPts val="1800"/>
              </a:pPr>
              <a:endParaRPr sz="675">
                <a:solidFill>
                  <a:srgbClr val="000000"/>
                </a:solidFill>
                <a:latin typeface="Lato Light"/>
                <a:ea typeface="Lato Light"/>
                <a:cs typeface="Lato Light"/>
                <a:sym typeface="Lato Light"/>
              </a:endParaRPr>
            </a:p>
          </p:txBody>
        </p:sp>
      </p:grpSp>
      <p:grpSp>
        <p:nvGrpSpPr>
          <p:cNvPr id="189" name="Google Shape;189;p8"/>
          <p:cNvGrpSpPr/>
          <p:nvPr/>
        </p:nvGrpSpPr>
        <p:grpSpPr>
          <a:xfrm>
            <a:off x="4367231" y="1073338"/>
            <a:ext cx="427123" cy="427123"/>
            <a:chOff x="-1" y="-1"/>
            <a:chExt cx="1138994" cy="1138994"/>
          </a:xfrm>
        </p:grpSpPr>
        <p:sp>
          <p:nvSpPr>
            <p:cNvPr id="190" name="Google Shape;190;p8"/>
            <p:cNvSpPr/>
            <p:nvPr/>
          </p:nvSpPr>
          <p:spPr>
            <a:xfrm>
              <a:off x="-1" y="-1"/>
              <a:ext cx="1138994" cy="1138994"/>
            </a:xfrm>
            <a:prstGeom prst="ellipse">
              <a:avLst/>
            </a:prstGeom>
            <a:solidFill>
              <a:srgbClr val="3E3E3E"/>
            </a:solidFill>
            <a:ln>
              <a:noFill/>
            </a:ln>
          </p:spPr>
          <p:txBody>
            <a:bodyPr spcFirstLastPara="1" wrap="square" lIns="17138" tIns="17138" rIns="17138" bIns="17138" anchor="ctr" anchorCtr="0">
              <a:noAutofit/>
            </a:bodyPr>
            <a:lstStyle/>
            <a:p>
              <a:pPr algn="ctr">
                <a:buClr>
                  <a:srgbClr val="FFFFFF"/>
                </a:buClr>
                <a:buSzPts val="1800"/>
              </a:pPr>
              <a:endParaRPr sz="675">
                <a:solidFill>
                  <a:srgbClr val="000000"/>
                </a:solidFill>
                <a:latin typeface="Lato Light"/>
                <a:ea typeface="Lato Light"/>
                <a:cs typeface="Lato Light"/>
                <a:sym typeface="Lato Light"/>
              </a:endParaRPr>
            </a:p>
          </p:txBody>
        </p:sp>
        <p:sp>
          <p:nvSpPr>
            <p:cNvPr id="191" name="Google Shape;191;p8"/>
            <p:cNvSpPr/>
            <p:nvPr/>
          </p:nvSpPr>
          <p:spPr>
            <a:xfrm rot="10800000">
              <a:off x="379950" y="286458"/>
              <a:ext cx="379092" cy="551408"/>
            </a:xfrm>
            <a:custGeom>
              <a:avLst/>
              <a:gdLst/>
              <a:ahLst/>
              <a:cxnLst/>
              <a:rect l="l" t="t" r="r" b="b"/>
              <a:pathLst>
                <a:path w="21600" h="21600" extrusionOk="0">
                  <a:moveTo>
                    <a:pt x="14114" y="1645"/>
                  </a:moveTo>
                  <a:lnTo>
                    <a:pt x="7732" y="675"/>
                  </a:lnTo>
                  <a:cubicBezTo>
                    <a:pt x="7405" y="619"/>
                    <a:pt x="7282" y="478"/>
                    <a:pt x="7364" y="253"/>
                  </a:cubicBezTo>
                  <a:cubicBezTo>
                    <a:pt x="7445" y="84"/>
                    <a:pt x="7609" y="0"/>
                    <a:pt x="7855" y="0"/>
                  </a:cubicBezTo>
                  <a:cubicBezTo>
                    <a:pt x="7895" y="0"/>
                    <a:pt x="7936" y="0"/>
                    <a:pt x="7977" y="0"/>
                  </a:cubicBezTo>
                  <a:lnTo>
                    <a:pt x="14359" y="1012"/>
                  </a:lnTo>
                  <a:cubicBezTo>
                    <a:pt x="14686" y="1041"/>
                    <a:pt x="14809" y="1167"/>
                    <a:pt x="14727" y="1392"/>
                  </a:cubicBezTo>
                  <a:cubicBezTo>
                    <a:pt x="14646" y="1617"/>
                    <a:pt x="14441" y="1702"/>
                    <a:pt x="14114" y="1645"/>
                  </a:cubicBezTo>
                  <a:close/>
                  <a:moveTo>
                    <a:pt x="14605" y="3586"/>
                  </a:moveTo>
                  <a:lnTo>
                    <a:pt x="6750" y="2362"/>
                  </a:lnTo>
                  <a:cubicBezTo>
                    <a:pt x="6423" y="2306"/>
                    <a:pt x="6300" y="2166"/>
                    <a:pt x="6382" y="1941"/>
                  </a:cubicBezTo>
                  <a:cubicBezTo>
                    <a:pt x="6464" y="1772"/>
                    <a:pt x="6627" y="1687"/>
                    <a:pt x="6873" y="1687"/>
                  </a:cubicBezTo>
                  <a:cubicBezTo>
                    <a:pt x="6914" y="1687"/>
                    <a:pt x="6954" y="1687"/>
                    <a:pt x="6995" y="1687"/>
                  </a:cubicBezTo>
                  <a:lnTo>
                    <a:pt x="14850" y="2911"/>
                  </a:lnTo>
                  <a:cubicBezTo>
                    <a:pt x="15177" y="2967"/>
                    <a:pt x="15300" y="3108"/>
                    <a:pt x="15218" y="3333"/>
                  </a:cubicBezTo>
                  <a:cubicBezTo>
                    <a:pt x="15136" y="3558"/>
                    <a:pt x="14932" y="3642"/>
                    <a:pt x="14605" y="3586"/>
                  </a:cubicBezTo>
                  <a:close/>
                  <a:moveTo>
                    <a:pt x="10800" y="21600"/>
                  </a:moveTo>
                  <a:cubicBezTo>
                    <a:pt x="7977" y="21600"/>
                    <a:pt x="5472" y="20918"/>
                    <a:pt x="3283" y="19554"/>
                  </a:cubicBezTo>
                  <a:cubicBezTo>
                    <a:pt x="1094" y="18190"/>
                    <a:pt x="0" y="16397"/>
                    <a:pt x="0" y="14175"/>
                  </a:cubicBezTo>
                  <a:cubicBezTo>
                    <a:pt x="0" y="11897"/>
                    <a:pt x="1289" y="10012"/>
                    <a:pt x="3866" y="8522"/>
                  </a:cubicBezTo>
                  <a:cubicBezTo>
                    <a:pt x="3866" y="8522"/>
                    <a:pt x="3886" y="8522"/>
                    <a:pt x="3927" y="8522"/>
                  </a:cubicBezTo>
                  <a:cubicBezTo>
                    <a:pt x="4786" y="7847"/>
                    <a:pt x="5328" y="7383"/>
                    <a:pt x="5553" y="7130"/>
                  </a:cubicBezTo>
                  <a:cubicBezTo>
                    <a:pt x="5778" y="6877"/>
                    <a:pt x="5891" y="6581"/>
                    <a:pt x="5891" y="6244"/>
                  </a:cubicBezTo>
                  <a:lnTo>
                    <a:pt x="5891" y="6202"/>
                  </a:lnTo>
                  <a:cubicBezTo>
                    <a:pt x="5891" y="6173"/>
                    <a:pt x="5891" y="6145"/>
                    <a:pt x="5891" y="6117"/>
                  </a:cubicBezTo>
                  <a:lnTo>
                    <a:pt x="5891" y="6075"/>
                  </a:lnTo>
                  <a:cubicBezTo>
                    <a:pt x="5932" y="5822"/>
                    <a:pt x="6075" y="5625"/>
                    <a:pt x="6320" y="5484"/>
                  </a:cubicBezTo>
                  <a:cubicBezTo>
                    <a:pt x="6607" y="5372"/>
                    <a:pt x="6934" y="5358"/>
                    <a:pt x="7302" y="5442"/>
                  </a:cubicBezTo>
                  <a:lnTo>
                    <a:pt x="11352" y="6075"/>
                  </a:lnTo>
                  <a:cubicBezTo>
                    <a:pt x="11680" y="6131"/>
                    <a:pt x="11802" y="6272"/>
                    <a:pt x="11720" y="6497"/>
                  </a:cubicBezTo>
                  <a:cubicBezTo>
                    <a:pt x="11639" y="6722"/>
                    <a:pt x="11434" y="6806"/>
                    <a:pt x="11107" y="6750"/>
                  </a:cubicBezTo>
                  <a:lnTo>
                    <a:pt x="6995" y="6075"/>
                  </a:lnTo>
                  <a:lnTo>
                    <a:pt x="6873" y="6075"/>
                  </a:lnTo>
                  <a:cubicBezTo>
                    <a:pt x="6873" y="6103"/>
                    <a:pt x="6873" y="6131"/>
                    <a:pt x="6873" y="6159"/>
                  </a:cubicBezTo>
                  <a:lnTo>
                    <a:pt x="6873" y="6244"/>
                  </a:lnTo>
                  <a:cubicBezTo>
                    <a:pt x="6873" y="6694"/>
                    <a:pt x="6730" y="7087"/>
                    <a:pt x="6443" y="7425"/>
                  </a:cubicBezTo>
                  <a:cubicBezTo>
                    <a:pt x="6157" y="7762"/>
                    <a:pt x="5543" y="8283"/>
                    <a:pt x="4602" y="8986"/>
                  </a:cubicBezTo>
                  <a:cubicBezTo>
                    <a:pt x="4561" y="9042"/>
                    <a:pt x="4500" y="9070"/>
                    <a:pt x="4418" y="9070"/>
                  </a:cubicBezTo>
                  <a:cubicBezTo>
                    <a:pt x="2127" y="10448"/>
                    <a:pt x="982" y="12150"/>
                    <a:pt x="982" y="14175"/>
                  </a:cubicBezTo>
                  <a:cubicBezTo>
                    <a:pt x="982" y="16200"/>
                    <a:pt x="1974" y="17831"/>
                    <a:pt x="3958" y="19069"/>
                  </a:cubicBezTo>
                  <a:cubicBezTo>
                    <a:pt x="5942" y="20306"/>
                    <a:pt x="8223" y="20925"/>
                    <a:pt x="10800" y="20925"/>
                  </a:cubicBezTo>
                  <a:cubicBezTo>
                    <a:pt x="13336" y="20925"/>
                    <a:pt x="15607" y="20299"/>
                    <a:pt x="17611" y="19048"/>
                  </a:cubicBezTo>
                  <a:cubicBezTo>
                    <a:pt x="19616" y="17796"/>
                    <a:pt x="20618" y="16172"/>
                    <a:pt x="20618" y="14175"/>
                  </a:cubicBezTo>
                  <a:cubicBezTo>
                    <a:pt x="20618" y="12122"/>
                    <a:pt x="19452" y="10420"/>
                    <a:pt x="17120" y="9070"/>
                  </a:cubicBezTo>
                  <a:cubicBezTo>
                    <a:pt x="17080" y="9042"/>
                    <a:pt x="17039" y="9014"/>
                    <a:pt x="16998" y="8986"/>
                  </a:cubicBezTo>
                  <a:cubicBezTo>
                    <a:pt x="16016" y="8283"/>
                    <a:pt x="15392" y="7762"/>
                    <a:pt x="15126" y="7425"/>
                  </a:cubicBezTo>
                  <a:cubicBezTo>
                    <a:pt x="14860" y="7087"/>
                    <a:pt x="14727" y="6694"/>
                    <a:pt x="14727" y="6244"/>
                  </a:cubicBezTo>
                  <a:lnTo>
                    <a:pt x="14727" y="5738"/>
                  </a:lnTo>
                  <a:cubicBezTo>
                    <a:pt x="14727" y="5512"/>
                    <a:pt x="14686" y="5400"/>
                    <a:pt x="14605" y="5400"/>
                  </a:cubicBezTo>
                  <a:lnTo>
                    <a:pt x="6689" y="4177"/>
                  </a:lnTo>
                  <a:cubicBezTo>
                    <a:pt x="6361" y="4148"/>
                    <a:pt x="6239" y="4022"/>
                    <a:pt x="6320" y="3797"/>
                  </a:cubicBezTo>
                  <a:cubicBezTo>
                    <a:pt x="6361" y="3628"/>
                    <a:pt x="6505" y="3544"/>
                    <a:pt x="6750" y="3544"/>
                  </a:cubicBezTo>
                  <a:cubicBezTo>
                    <a:pt x="6791" y="3544"/>
                    <a:pt x="6832" y="3544"/>
                    <a:pt x="6873" y="3544"/>
                  </a:cubicBezTo>
                  <a:lnTo>
                    <a:pt x="14850" y="4725"/>
                  </a:lnTo>
                  <a:cubicBezTo>
                    <a:pt x="15464" y="4866"/>
                    <a:pt x="15750" y="5203"/>
                    <a:pt x="15709" y="5738"/>
                  </a:cubicBezTo>
                  <a:lnTo>
                    <a:pt x="15709" y="5864"/>
                  </a:lnTo>
                  <a:cubicBezTo>
                    <a:pt x="15709" y="5920"/>
                    <a:pt x="15709" y="6047"/>
                    <a:pt x="15709" y="6244"/>
                  </a:cubicBezTo>
                  <a:cubicBezTo>
                    <a:pt x="15709" y="6581"/>
                    <a:pt x="15822" y="6877"/>
                    <a:pt x="16047" y="7130"/>
                  </a:cubicBezTo>
                  <a:cubicBezTo>
                    <a:pt x="16272" y="7383"/>
                    <a:pt x="16814" y="7847"/>
                    <a:pt x="17673" y="8522"/>
                  </a:cubicBezTo>
                  <a:cubicBezTo>
                    <a:pt x="17714" y="8522"/>
                    <a:pt x="17755" y="8536"/>
                    <a:pt x="17795" y="8564"/>
                  </a:cubicBezTo>
                  <a:cubicBezTo>
                    <a:pt x="20332" y="10027"/>
                    <a:pt x="21600" y="11897"/>
                    <a:pt x="21600" y="14175"/>
                  </a:cubicBezTo>
                  <a:cubicBezTo>
                    <a:pt x="21600" y="16369"/>
                    <a:pt x="20496" y="18155"/>
                    <a:pt x="18286" y="19533"/>
                  </a:cubicBezTo>
                  <a:cubicBezTo>
                    <a:pt x="16077" y="20911"/>
                    <a:pt x="13582" y="21600"/>
                    <a:pt x="10800" y="21600"/>
                  </a:cubicBezTo>
                  <a:close/>
                </a:path>
              </a:pathLst>
            </a:custGeom>
            <a:solidFill>
              <a:srgbClr val="FFFFFF"/>
            </a:solidFill>
            <a:ln>
              <a:noFill/>
            </a:ln>
          </p:spPr>
          <p:txBody>
            <a:bodyPr spcFirstLastPara="1" wrap="square" lIns="17138" tIns="17138" rIns="17138" bIns="17138" anchor="ctr" anchorCtr="0">
              <a:noAutofit/>
            </a:bodyPr>
            <a:lstStyle/>
            <a:p>
              <a:pPr algn="ctr">
                <a:buClr>
                  <a:srgbClr val="3D3D3D"/>
                </a:buClr>
                <a:buSzPts val="1800"/>
              </a:pPr>
              <a:endParaRPr sz="675">
                <a:solidFill>
                  <a:srgbClr val="000000"/>
                </a:solidFill>
                <a:latin typeface="Lato Light"/>
                <a:ea typeface="Lato Light"/>
                <a:cs typeface="Lato Light"/>
                <a:sym typeface="Lato Light"/>
              </a:endParaRPr>
            </a:p>
          </p:txBody>
        </p:sp>
      </p:grpSp>
      <p:grpSp>
        <p:nvGrpSpPr>
          <p:cNvPr id="192" name="Google Shape;192;p8"/>
          <p:cNvGrpSpPr/>
          <p:nvPr/>
        </p:nvGrpSpPr>
        <p:grpSpPr>
          <a:xfrm>
            <a:off x="4372911" y="4882439"/>
            <a:ext cx="427123" cy="427123"/>
            <a:chOff x="-1" y="-1"/>
            <a:chExt cx="1138994" cy="1138994"/>
          </a:xfrm>
        </p:grpSpPr>
        <p:sp>
          <p:nvSpPr>
            <p:cNvPr id="193" name="Google Shape;193;p8"/>
            <p:cNvSpPr/>
            <p:nvPr/>
          </p:nvSpPr>
          <p:spPr>
            <a:xfrm>
              <a:off x="-1" y="-1"/>
              <a:ext cx="1138994" cy="1138994"/>
            </a:xfrm>
            <a:prstGeom prst="ellipse">
              <a:avLst/>
            </a:prstGeom>
            <a:solidFill>
              <a:srgbClr val="E8E3D9"/>
            </a:solidFill>
            <a:ln>
              <a:noFill/>
            </a:ln>
          </p:spPr>
          <p:txBody>
            <a:bodyPr spcFirstLastPara="1" wrap="square" lIns="17138" tIns="17138" rIns="17138" bIns="17138" anchor="ctr" anchorCtr="0">
              <a:noAutofit/>
            </a:bodyPr>
            <a:lstStyle/>
            <a:p>
              <a:pPr algn="ctr">
                <a:buClr>
                  <a:srgbClr val="FFFFFF"/>
                </a:buClr>
                <a:buSzPts val="1800"/>
              </a:pPr>
              <a:endParaRPr sz="675">
                <a:solidFill>
                  <a:srgbClr val="000000"/>
                </a:solidFill>
                <a:latin typeface="Lato Light"/>
                <a:ea typeface="Lato Light"/>
                <a:cs typeface="Lato Light"/>
                <a:sym typeface="Lato Light"/>
              </a:endParaRPr>
            </a:p>
          </p:txBody>
        </p:sp>
        <p:sp>
          <p:nvSpPr>
            <p:cNvPr id="194" name="Google Shape;194;p8"/>
            <p:cNvSpPr/>
            <p:nvPr/>
          </p:nvSpPr>
          <p:spPr>
            <a:xfrm rot="10800000">
              <a:off x="311081" y="297744"/>
              <a:ext cx="516830" cy="516828"/>
            </a:xfrm>
            <a:custGeom>
              <a:avLst/>
              <a:gdLst/>
              <a:ahLst/>
              <a:cxnLst/>
              <a:rect l="l" t="t" r="r" b="b"/>
              <a:pathLst>
                <a:path w="21600" h="21600" extrusionOk="0">
                  <a:moveTo>
                    <a:pt x="4388" y="5358"/>
                  </a:moveTo>
                  <a:cubicBezTo>
                    <a:pt x="5091" y="3642"/>
                    <a:pt x="6033" y="2306"/>
                    <a:pt x="7214" y="1350"/>
                  </a:cubicBezTo>
                  <a:cubicBezTo>
                    <a:pt x="5498" y="1997"/>
                    <a:pt x="4064" y="3038"/>
                    <a:pt x="2911" y="4472"/>
                  </a:cubicBezTo>
                  <a:cubicBezTo>
                    <a:pt x="3389" y="4809"/>
                    <a:pt x="3881" y="5105"/>
                    <a:pt x="4388" y="5358"/>
                  </a:cubicBezTo>
                  <a:close/>
                  <a:moveTo>
                    <a:pt x="17213" y="5358"/>
                  </a:moveTo>
                  <a:cubicBezTo>
                    <a:pt x="17691" y="5105"/>
                    <a:pt x="18183" y="4809"/>
                    <a:pt x="18689" y="4472"/>
                  </a:cubicBezTo>
                  <a:cubicBezTo>
                    <a:pt x="17536" y="3038"/>
                    <a:pt x="16102" y="1997"/>
                    <a:pt x="14386" y="1350"/>
                  </a:cubicBezTo>
                  <a:cubicBezTo>
                    <a:pt x="15567" y="2306"/>
                    <a:pt x="16509" y="3642"/>
                    <a:pt x="17213" y="5358"/>
                  </a:cubicBezTo>
                  <a:close/>
                  <a:moveTo>
                    <a:pt x="7720" y="6455"/>
                  </a:moveTo>
                  <a:cubicBezTo>
                    <a:pt x="8058" y="3839"/>
                    <a:pt x="8620" y="1983"/>
                    <a:pt x="9408" y="886"/>
                  </a:cubicBezTo>
                  <a:cubicBezTo>
                    <a:pt x="8480" y="1195"/>
                    <a:pt x="7636" y="1765"/>
                    <a:pt x="6877" y="2594"/>
                  </a:cubicBezTo>
                  <a:cubicBezTo>
                    <a:pt x="6117" y="3424"/>
                    <a:pt x="5498" y="4430"/>
                    <a:pt x="5020" y="5611"/>
                  </a:cubicBezTo>
                  <a:cubicBezTo>
                    <a:pt x="5864" y="5976"/>
                    <a:pt x="6764" y="6258"/>
                    <a:pt x="7720" y="6455"/>
                  </a:cubicBezTo>
                  <a:close/>
                  <a:moveTo>
                    <a:pt x="13880" y="6455"/>
                  </a:moveTo>
                  <a:cubicBezTo>
                    <a:pt x="14836" y="6258"/>
                    <a:pt x="15736" y="5976"/>
                    <a:pt x="16580" y="5611"/>
                  </a:cubicBezTo>
                  <a:cubicBezTo>
                    <a:pt x="16102" y="4430"/>
                    <a:pt x="15483" y="3424"/>
                    <a:pt x="14723" y="2594"/>
                  </a:cubicBezTo>
                  <a:cubicBezTo>
                    <a:pt x="13964" y="1765"/>
                    <a:pt x="13120" y="1195"/>
                    <a:pt x="12192" y="886"/>
                  </a:cubicBezTo>
                  <a:cubicBezTo>
                    <a:pt x="12980" y="1983"/>
                    <a:pt x="13542" y="3839"/>
                    <a:pt x="13880" y="6455"/>
                  </a:cubicBezTo>
                  <a:close/>
                  <a:moveTo>
                    <a:pt x="10800" y="6750"/>
                  </a:moveTo>
                  <a:cubicBezTo>
                    <a:pt x="11588" y="6750"/>
                    <a:pt x="12403" y="6680"/>
                    <a:pt x="13247" y="6539"/>
                  </a:cubicBezTo>
                  <a:cubicBezTo>
                    <a:pt x="13022" y="4795"/>
                    <a:pt x="12677" y="3382"/>
                    <a:pt x="12213" y="2299"/>
                  </a:cubicBezTo>
                  <a:cubicBezTo>
                    <a:pt x="11749" y="1216"/>
                    <a:pt x="11278" y="675"/>
                    <a:pt x="10800" y="675"/>
                  </a:cubicBezTo>
                  <a:cubicBezTo>
                    <a:pt x="10322" y="675"/>
                    <a:pt x="9851" y="1216"/>
                    <a:pt x="9387" y="2299"/>
                  </a:cubicBezTo>
                  <a:cubicBezTo>
                    <a:pt x="8923" y="3382"/>
                    <a:pt x="8578" y="4795"/>
                    <a:pt x="8353" y="6539"/>
                  </a:cubicBezTo>
                  <a:cubicBezTo>
                    <a:pt x="9197" y="6680"/>
                    <a:pt x="10013" y="6750"/>
                    <a:pt x="10800" y="6750"/>
                  </a:cubicBezTo>
                  <a:close/>
                  <a:moveTo>
                    <a:pt x="3417" y="10125"/>
                  </a:moveTo>
                  <a:cubicBezTo>
                    <a:pt x="3473" y="8663"/>
                    <a:pt x="3727" y="7284"/>
                    <a:pt x="4177" y="5991"/>
                  </a:cubicBezTo>
                  <a:cubicBezTo>
                    <a:pt x="3586" y="5709"/>
                    <a:pt x="3023" y="5386"/>
                    <a:pt x="2489" y="5020"/>
                  </a:cubicBezTo>
                  <a:cubicBezTo>
                    <a:pt x="1420" y="6539"/>
                    <a:pt x="830" y="8241"/>
                    <a:pt x="717" y="10125"/>
                  </a:cubicBezTo>
                  <a:close/>
                  <a:moveTo>
                    <a:pt x="7425" y="10125"/>
                  </a:moveTo>
                  <a:cubicBezTo>
                    <a:pt x="7453" y="9084"/>
                    <a:pt x="7523" y="8072"/>
                    <a:pt x="7636" y="7087"/>
                  </a:cubicBezTo>
                  <a:cubicBezTo>
                    <a:pt x="6623" y="6891"/>
                    <a:pt x="5667" y="6609"/>
                    <a:pt x="4767" y="6244"/>
                  </a:cubicBezTo>
                  <a:cubicBezTo>
                    <a:pt x="4373" y="7453"/>
                    <a:pt x="4149" y="8747"/>
                    <a:pt x="4092" y="10125"/>
                  </a:cubicBezTo>
                  <a:close/>
                  <a:moveTo>
                    <a:pt x="13500" y="10125"/>
                  </a:moveTo>
                  <a:cubicBezTo>
                    <a:pt x="13472" y="9112"/>
                    <a:pt x="13416" y="8142"/>
                    <a:pt x="13331" y="7214"/>
                  </a:cubicBezTo>
                  <a:cubicBezTo>
                    <a:pt x="12459" y="7355"/>
                    <a:pt x="11616" y="7425"/>
                    <a:pt x="10800" y="7425"/>
                  </a:cubicBezTo>
                  <a:cubicBezTo>
                    <a:pt x="9984" y="7425"/>
                    <a:pt x="9141" y="7355"/>
                    <a:pt x="8269" y="7214"/>
                  </a:cubicBezTo>
                  <a:cubicBezTo>
                    <a:pt x="8184" y="8142"/>
                    <a:pt x="8128" y="9112"/>
                    <a:pt x="8100" y="10125"/>
                  </a:cubicBezTo>
                  <a:close/>
                  <a:moveTo>
                    <a:pt x="17508" y="10125"/>
                  </a:moveTo>
                  <a:cubicBezTo>
                    <a:pt x="17452" y="8747"/>
                    <a:pt x="17227" y="7453"/>
                    <a:pt x="16833" y="6244"/>
                  </a:cubicBezTo>
                  <a:cubicBezTo>
                    <a:pt x="15933" y="6609"/>
                    <a:pt x="14977" y="6891"/>
                    <a:pt x="13964" y="7087"/>
                  </a:cubicBezTo>
                  <a:cubicBezTo>
                    <a:pt x="14077" y="8072"/>
                    <a:pt x="14147" y="9084"/>
                    <a:pt x="14175" y="10125"/>
                  </a:cubicBezTo>
                  <a:close/>
                  <a:moveTo>
                    <a:pt x="20883" y="10125"/>
                  </a:moveTo>
                  <a:cubicBezTo>
                    <a:pt x="20770" y="8241"/>
                    <a:pt x="20180" y="6539"/>
                    <a:pt x="19111" y="5020"/>
                  </a:cubicBezTo>
                  <a:cubicBezTo>
                    <a:pt x="18577" y="5386"/>
                    <a:pt x="18014" y="5709"/>
                    <a:pt x="17423" y="5991"/>
                  </a:cubicBezTo>
                  <a:cubicBezTo>
                    <a:pt x="17873" y="7284"/>
                    <a:pt x="18127" y="8663"/>
                    <a:pt x="18183" y="10125"/>
                  </a:cubicBezTo>
                  <a:close/>
                  <a:moveTo>
                    <a:pt x="13331" y="14386"/>
                  </a:moveTo>
                  <a:cubicBezTo>
                    <a:pt x="13444" y="13205"/>
                    <a:pt x="13500" y="12009"/>
                    <a:pt x="13500" y="10800"/>
                  </a:cubicBezTo>
                  <a:lnTo>
                    <a:pt x="8100" y="10800"/>
                  </a:lnTo>
                  <a:cubicBezTo>
                    <a:pt x="8100" y="12009"/>
                    <a:pt x="8156" y="13205"/>
                    <a:pt x="8269" y="14386"/>
                  </a:cubicBezTo>
                  <a:cubicBezTo>
                    <a:pt x="9141" y="14245"/>
                    <a:pt x="9984" y="14175"/>
                    <a:pt x="10800" y="14175"/>
                  </a:cubicBezTo>
                  <a:cubicBezTo>
                    <a:pt x="11616" y="14175"/>
                    <a:pt x="12459" y="14245"/>
                    <a:pt x="13331" y="14386"/>
                  </a:cubicBezTo>
                  <a:close/>
                  <a:moveTo>
                    <a:pt x="4767" y="15356"/>
                  </a:moveTo>
                  <a:cubicBezTo>
                    <a:pt x="5667" y="14991"/>
                    <a:pt x="6623" y="14709"/>
                    <a:pt x="7636" y="14513"/>
                  </a:cubicBezTo>
                  <a:cubicBezTo>
                    <a:pt x="7495" y="13275"/>
                    <a:pt x="7425" y="12037"/>
                    <a:pt x="7425" y="10800"/>
                  </a:cubicBezTo>
                  <a:lnTo>
                    <a:pt x="4050" y="10800"/>
                  </a:lnTo>
                  <a:cubicBezTo>
                    <a:pt x="4050" y="12403"/>
                    <a:pt x="4289" y="13922"/>
                    <a:pt x="4767" y="15356"/>
                  </a:cubicBezTo>
                  <a:close/>
                  <a:moveTo>
                    <a:pt x="16833" y="15356"/>
                  </a:moveTo>
                  <a:cubicBezTo>
                    <a:pt x="17311" y="13922"/>
                    <a:pt x="17550" y="12403"/>
                    <a:pt x="17550" y="10800"/>
                  </a:cubicBezTo>
                  <a:lnTo>
                    <a:pt x="14175" y="10800"/>
                  </a:lnTo>
                  <a:cubicBezTo>
                    <a:pt x="14175" y="12037"/>
                    <a:pt x="14105" y="13275"/>
                    <a:pt x="13964" y="14513"/>
                  </a:cubicBezTo>
                  <a:cubicBezTo>
                    <a:pt x="14977" y="14709"/>
                    <a:pt x="15933" y="14991"/>
                    <a:pt x="16833" y="15356"/>
                  </a:cubicBezTo>
                  <a:close/>
                  <a:moveTo>
                    <a:pt x="2489" y="16580"/>
                  </a:moveTo>
                  <a:cubicBezTo>
                    <a:pt x="3023" y="16214"/>
                    <a:pt x="3586" y="15891"/>
                    <a:pt x="4177" y="15609"/>
                  </a:cubicBezTo>
                  <a:cubicBezTo>
                    <a:pt x="3642" y="14091"/>
                    <a:pt x="3375" y="12488"/>
                    <a:pt x="3375" y="10800"/>
                  </a:cubicBezTo>
                  <a:lnTo>
                    <a:pt x="675" y="10800"/>
                  </a:lnTo>
                  <a:cubicBezTo>
                    <a:pt x="675" y="12909"/>
                    <a:pt x="1280" y="14836"/>
                    <a:pt x="2489" y="16580"/>
                  </a:cubicBezTo>
                  <a:close/>
                  <a:moveTo>
                    <a:pt x="19111" y="16580"/>
                  </a:moveTo>
                  <a:cubicBezTo>
                    <a:pt x="20320" y="14836"/>
                    <a:pt x="20925" y="12909"/>
                    <a:pt x="20925" y="10800"/>
                  </a:cubicBezTo>
                  <a:lnTo>
                    <a:pt x="18225" y="10800"/>
                  </a:lnTo>
                  <a:cubicBezTo>
                    <a:pt x="18225" y="12488"/>
                    <a:pt x="17958" y="14091"/>
                    <a:pt x="17423" y="15609"/>
                  </a:cubicBezTo>
                  <a:cubicBezTo>
                    <a:pt x="18014" y="15891"/>
                    <a:pt x="18577" y="16214"/>
                    <a:pt x="19111" y="16580"/>
                  </a:cubicBezTo>
                  <a:close/>
                  <a:moveTo>
                    <a:pt x="7214" y="20250"/>
                  </a:moveTo>
                  <a:cubicBezTo>
                    <a:pt x="6033" y="19294"/>
                    <a:pt x="5091" y="17958"/>
                    <a:pt x="4388" y="16242"/>
                  </a:cubicBezTo>
                  <a:cubicBezTo>
                    <a:pt x="3881" y="16495"/>
                    <a:pt x="3389" y="16791"/>
                    <a:pt x="2911" y="17128"/>
                  </a:cubicBezTo>
                  <a:cubicBezTo>
                    <a:pt x="4064" y="18563"/>
                    <a:pt x="5498" y="19603"/>
                    <a:pt x="7214" y="20250"/>
                  </a:cubicBezTo>
                  <a:close/>
                  <a:moveTo>
                    <a:pt x="14386" y="20250"/>
                  </a:moveTo>
                  <a:cubicBezTo>
                    <a:pt x="16102" y="19603"/>
                    <a:pt x="17536" y="18563"/>
                    <a:pt x="18689" y="17128"/>
                  </a:cubicBezTo>
                  <a:cubicBezTo>
                    <a:pt x="18183" y="16791"/>
                    <a:pt x="17691" y="16495"/>
                    <a:pt x="17213" y="16242"/>
                  </a:cubicBezTo>
                  <a:cubicBezTo>
                    <a:pt x="16509" y="17958"/>
                    <a:pt x="15567" y="19294"/>
                    <a:pt x="14386" y="20250"/>
                  </a:cubicBezTo>
                  <a:close/>
                  <a:moveTo>
                    <a:pt x="9408" y="20714"/>
                  </a:moveTo>
                  <a:cubicBezTo>
                    <a:pt x="8620" y="19617"/>
                    <a:pt x="8058" y="17761"/>
                    <a:pt x="7720" y="15145"/>
                  </a:cubicBezTo>
                  <a:cubicBezTo>
                    <a:pt x="6764" y="15342"/>
                    <a:pt x="5864" y="15623"/>
                    <a:pt x="5020" y="15989"/>
                  </a:cubicBezTo>
                  <a:cubicBezTo>
                    <a:pt x="5498" y="17170"/>
                    <a:pt x="6117" y="18176"/>
                    <a:pt x="6877" y="19006"/>
                  </a:cubicBezTo>
                  <a:cubicBezTo>
                    <a:pt x="7636" y="19835"/>
                    <a:pt x="8480" y="20405"/>
                    <a:pt x="9408" y="20714"/>
                  </a:cubicBezTo>
                  <a:close/>
                  <a:moveTo>
                    <a:pt x="12192" y="20714"/>
                  </a:moveTo>
                  <a:cubicBezTo>
                    <a:pt x="13120" y="20405"/>
                    <a:pt x="13964" y="19835"/>
                    <a:pt x="14723" y="19006"/>
                  </a:cubicBezTo>
                  <a:cubicBezTo>
                    <a:pt x="15483" y="18176"/>
                    <a:pt x="16102" y="17170"/>
                    <a:pt x="16580" y="15989"/>
                  </a:cubicBezTo>
                  <a:cubicBezTo>
                    <a:pt x="15736" y="15623"/>
                    <a:pt x="14836" y="15342"/>
                    <a:pt x="13880" y="15145"/>
                  </a:cubicBezTo>
                  <a:cubicBezTo>
                    <a:pt x="13542" y="17761"/>
                    <a:pt x="12980" y="19617"/>
                    <a:pt x="12192" y="20714"/>
                  </a:cubicBezTo>
                  <a:close/>
                  <a:moveTo>
                    <a:pt x="10800" y="20925"/>
                  </a:moveTo>
                  <a:cubicBezTo>
                    <a:pt x="11278" y="20925"/>
                    <a:pt x="11749" y="20384"/>
                    <a:pt x="12213" y="19301"/>
                  </a:cubicBezTo>
                  <a:cubicBezTo>
                    <a:pt x="12677" y="18218"/>
                    <a:pt x="13022" y="16805"/>
                    <a:pt x="13247" y="15061"/>
                  </a:cubicBezTo>
                  <a:cubicBezTo>
                    <a:pt x="12403" y="14920"/>
                    <a:pt x="11588" y="14850"/>
                    <a:pt x="10800" y="14850"/>
                  </a:cubicBezTo>
                  <a:cubicBezTo>
                    <a:pt x="10013" y="14850"/>
                    <a:pt x="9197" y="14920"/>
                    <a:pt x="8353" y="15061"/>
                  </a:cubicBezTo>
                  <a:cubicBezTo>
                    <a:pt x="8578" y="16805"/>
                    <a:pt x="8923" y="18218"/>
                    <a:pt x="9387" y="19301"/>
                  </a:cubicBezTo>
                  <a:cubicBezTo>
                    <a:pt x="9851" y="20384"/>
                    <a:pt x="10322" y="20925"/>
                    <a:pt x="10800" y="20925"/>
                  </a:cubicBezTo>
                  <a:close/>
                  <a:moveTo>
                    <a:pt x="10800" y="21600"/>
                  </a:moveTo>
                  <a:cubicBezTo>
                    <a:pt x="7819" y="21600"/>
                    <a:pt x="5273" y="20545"/>
                    <a:pt x="3164" y="18436"/>
                  </a:cubicBezTo>
                  <a:cubicBezTo>
                    <a:pt x="1055" y="16327"/>
                    <a:pt x="0" y="13781"/>
                    <a:pt x="0" y="10800"/>
                  </a:cubicBezTo>
                  <a:cubicBezTo>
                    <a:pt x="0" y="10772"/>
                    <a:pt x="0" y="10730"/>
                    <a:pt x="0" y="10673"/>
                  </a:cubicBezTo>
                  <a:cubicBezTo>
                    <a:pt x="0" y="10617"/>
                    <a:pt x="0" y="10575"/>
                    <a:pt x="0" y="10547"/>
                  </a:cubicBezTo>
                  <a:cubicBezTo>
                    <a:pt x="0" y="10491"/>
                    <a:pt x="0" y="10463"/>
                    <a:pt x="0" y="10463"/>
                  </a:cubicBezTo>
                  <a:cubicBezTo>
                    <a:pt x="0" y="10434"/>
                    <a:pt x="14" y="10392"/>
                    <a:pt x="42" y="10336"/>
                  </a:cubicBezTo>
                  <a:cubicBezTo>
                    <a:pt x="155" y="7467"/>
                    <a:pt x="1252" y="5027"/>
                    <a:pt x="3333" y="3016"/>
                  </a:cubicBezTo>
                  <a:cubicBezTo>
                    <a:pt x="5414" y="1005"/>
                    <a:pt x="7903" y="0"/>
                    <a:pt x="10800" y="0"/>
                  </a:cubicBezTo>
                  <a:cubicBezTo>
                    <a:pt x="13697" y="0"/>
                    <a:pt x="16186" y="1005"/>
                    <a:pt x="18267" y="3016"/>
                  </a:cubicBezTo>
                  <a:cubicBezTo>
                    <a:pt x="20349" y="5027"/>
                    <a:pt x="21445" y="7467"/>
                    <a:pt x="21558" y="10336"/>
                  </a:cubicBezTo>
                  <a:cubicBezTo>
                    <a:pt x="21586" y="10392"/>
                    <a:pt x="21600" y="10434"/>
                    <a:pt x="21600" y="10463"/>
                  </a:cubicBezTo>
                  <a:cubicBezTo>
                    <a:pt x="21600" y="10463"/>
                    <a:pt x="21600" y="10491"/>
                    <a:pt x="21600" y="10547"/>
                  </a:cubicBezTo>
                  <a:cubicBezTo>
                    <a:pt x="21600" y="10575"/>
                    <a:pt x="21600" y="10617"/>
                    <a:pt x="21600" y="10673"/>
                  </a:cubicBezTo>
                  <a:cubicBezTo>
                    <a:pt x="21600" y="10730"/>
                    <a:pt x="21600" y="10772"/>
                    <a:pt x="21600" y="10800"/>
                  </a:cubicBezTo>
                  <a:cubicBezTo>
                    <a:pt x="21600" y="13781"/>
                    <a:pt x="20545" y="16327"/>
                    <a:pt x="18436" y="18436"/>
                  </a:cubicBezTo>
                  <a:cubicBezTo>
                    <a:pt x="16327" y="20545"/>
                    <a:pt x="13781" y="21600"/>
                    <a:pt x="10800" y="21600"/>
                  </a:cubicBezTo>
                  <a:close/>
                </a:path>
              </a:pathLst>
            </a:custGeom>
            <a:solidFill>
              <a:srgbClr val="0085A9"/>
            </a:solidFill>
            <a:ln>
              <a:noFill/>
            </a:ln>
          </p:spPr>
          <p:txBody>
            <a:bodyPr spcFirstLastPara="1" wrap="square" lIns="17138" tIns="17138" rIns="17138" bIns="17138" anchor="ctr" anchorCtr="0">
              <a:noAutofit/>
            </a:bodyPr>
            <a:lstStyle/>
            <a:p>
              <a:pPr algn="ctr">
                <a:buClr>
                  <a:srgbClr val="3D3D3D"/>
                </a:buClr>
                <a:buSzPts val="1800"/>
              </a:pPr>
              <a:endParaRPr sz="675">
                <a:solidFill>
                  <a:srgbClr val="000000"/>
                </a:solidFill>
                <a:latin typeface="Lato Light"/>
                <a:ea typeface="Lato Light"/>
                <a:cs typeface="Lato Light"/>
                <a:sym typeface="Lato Light"/>
              </a:endParaRPr>
            </a:p>
          </p:txBody>
        </p:sp>
      </p:grpSp>
      <p:sp>
        <p:nvSpPr>
          <p:cNvPr id="195" name="Google Shape;195;p8"/>
          <p:cNvSpPr txBox="1">
            <a:spLocks noGrp="1"/>
          </p:cNvSpPr>
          <p:nvPr>
            <p:ph type="sldNum" idx="4294967295"/>
          </p:nvPr>
        </p:nvSpPr>
        <p:spPr>
          <a:xfrm>
            <a:off x="8914870" y="5674043"/>
            <a:ext cx="103061" cy="346234"/>
          </a:xfrm>
          <a:prstGeom prst="rect">
            <a:avLst/>
          </a:prstGeom>
          <a:noFill/>
          <a:ln>
            <a:noFill/>
          </a:ln>
        </p:spPr>
        <p:txBody>
          <a:bodyPr spcFirstLastPara="1" vert="horz" wrap="square" lIns="17138" tIns="17138" rIns="17138" bIns="17138" rtlCol="0" anchor="ctr" anchorCtr="0">
            <a:spAutoFit/>
          </a:bodyPr>
          <a:lstStyle/>
          <a:p>
            <a:pPr>
              <a:buClr>
                <a:srgbClr val="4C4D48"/>
              </a:buClr>
              <a:buSzPts val="1800"/>
            </a:pPr>
            <a:fld id="{00000000-1234-1234-1234-123412341234}" type="slidenum">
              <a:rPr lang="en-CA" sz="675" b="1">
                <a:solidFill>
                  <a:srgbClr val="4C4D48"/>
                </a:solidFill>
                <a:latin typeface="Lato"/>
                <a:ea typeface="Lato"/>
                <a:cs typeface="Lato"/>
                <a:sym typeface="Lato"/>
              </a:rPr>
              <a:pPr>
                <a:buClr>
                  <a:srgbClr val="4C4D48"/>
                </a:buClr>
                <a:buSzPts val="1800"/>
              </a:pPr>
              <a:t>44</a:t>
            </a:fld>
            <a:endParaRPr sz="675" b="1">
              <a:solidFill>
                <a:srgbClr val="4C4D48"/>
              </a:solidFill>
              <a:latin typeface="Lato"/>
              <a:ea typeface="Lato"/>
              <a:cs typeface="Lato"/>
              <a:sym typeface="Lato"/>
            </a:endParaRPr>
          </a:p>
        </p:txBody>
      </p:sp>
      <p:grpSp>
        <p:nvGrpSpPr>
          <p:cNvPr id="196" name="Google Shape;196;p8"/>
          <p:cNvGrpSpPr/>
          <p:nvPr/>
        </p:nvGrpSpPr>
        <p:grpSpPr>
          <a:xfrm>
            <a:off x="4979472" y="1073338"/>
            <a:ext cx="3908091" cy="1011180"/>
            <a:chOff x="0" y="0"/>
            <a:chExt cx="10421573" cy="2696482"/>
          </a:xfrm>
        </p:grpSpPr>
        <p:sp>
          <p:nvSpPr>
            <p:cNvPr id="197" name="Google Shape;197;p8"/>
            <p:cNvSpPr txBox="1"/>
            <p:nvPr/>
          </p:nvSpPr>
          <p:spPr>
            <a:xfrm>
              <a:off x="38595" y="683659"/>
              <a:ext cx="10382978" cy="2012823"/>
            </a:xfrm>
            <a:prstGeom prst="rect">
              <a:avLst/>
            </a:prstGeom>
            <a:noFill/>
            <a:ln>
              <a:noFill/>
            </a:ln>
          </p:spPr>
          <p:txBody>
            <a:bodyPr spcFirstLastPara="1" wrap="square" lIns="17138" tIns="17138" rIns="17138" bIns="17138" anchor="t" anchorCtr="0">
              <a:spAutoFit/>
            </a:bodyPr>
            <a:lstStyle/>
            <a:p>
              <a:pPr>
                <a:lnSpc>
                  <a:spcPct val="120000"/>
                </a:lnSpc>
                <a:buClr>
                  <a:srgbClr val="262626"/>
                </a:buClr>
                <a:buSzPts val="2600"/>
              </a:pPr>
              <a:r>
                <a:rPr lang="en-CA" sz="975">
                  <a:solidFill>
                    <a:srgbClr val="262626"/>
                  </a:solidFill>
                  <a:latin typeface="Lato Light"/>
                  <a:ea typeface="Lato Light"/>
                  <a:cs typeface="Lato Light"/>
                  <a:sym typeface="Lato Light"/>
                </a:rPr>
                <a:t>Our methodologies seek to not only understand the future but to shape it. Our structured and creative process helps diverse actors to envision possible scenarios and to act to mitigate threats and realize opportunities. </a:t>
              </a:r>
              <a:endParaRPr sz="675"/>
            </a:p>
          </p:txBody>
        </p:sp>
        <p:sp>
          <p:nvSpPr>
            <p:cNvPr id="198" name="Google Shape;198;p8"/>
            <p:cNvSpPr txBox="1"/>
            <p:nvPr/>
          </p:nvSpPr>
          <p:spPr>
            <a:xfrm>
              <a:off x="0" y="0"/>
              <a:ext cx="8053787" cy="584739"/>
            </a:xfrm>
            <a:prstGeom prst="rect">
              <a:avLst/>
            </a:prstGeom>
            <a:noFill/>
            <a:ln>
              <a:noFill/>
            </a:ln>
          </p:spPr>
          <p:txBody>
            <a:bodyPr spcFirstLastPara="1" wrap="square" lIns="17138" tIns="17138" rIns="17138" bIns="17138" anchor="t" anchorCtr="0">
              <a:spAutoFit/>
            </a:bodyPr>
            <a:lstStyle/>
            <a:p>
              <a:pPr>
                <a:buClr>
                  <a:srgbClr val="000000"/>
                </a:buClr>
                <a:buSzPts val="3200"/>
              </a:pPr>
              <a:r>
                <a:rPr lang="en-CA" sz="1200" b="1">
                  <a:solidFill>
                    <a:srgbClr val="000000"/>
                  </a:solidFill>
                  <a:latin typeface="Lato"/>
                  <a:ea typeface="Lato"/>
                  <a:cs typeface="Lato"/>
                  <a:sym typeface="Lato"/>
                </a:rPr>
                <a:t>ENVISIONING NEW FUTURES</a:t>
              </a:r>
              <a:endParaRPr sz="675"/>
            </a:p>
          </p:txBody>
        </p:sp>
      </p:grpSp>
      <p:grpSp>
        <p:nvGrpSpPr>
          <p:cNvPr id="199" name="Google Shape;199;p8"/>
          <p:cNvGrpSpPr/>
          <p:nvPr/>
        </p:nvGrpSpPr>
        <p:grpSpPr>
          <a:xfrm>
            <a:off x="4981270" y="2226770"/>
            <a:ext cx="3908193" cy="1191229"/>
            <a:chOff x="0" y="0"/>
            <a:chExt cx="10421848" cy="3176609"/>
          </a:xfrm>
        </p:grpSpPr>
        <p:sp>
          <p:nvSpPr>
            <p:cNvPr id="200" name="Google Shape;200;p8"/>
            <p:cNvSpPr txBox="1"/>
            <p:nvPr/>
          </p:nvSpPr>
          <p:spPr>
            <a:xfrm>
              <a:off x="38595" y="683658"/>
              <a:ext cx="10383253" cy="2492951"/>
            </a:xfrm>
            <a:prstGeom prst="rect">
              <a:avLst/>
            </a:prstGeom>
            <a:noFill/>
            <a:ln>
              <a:noFill/>
            </a:ln>
          </p:spPr>
          <p:txBody>
            <a:bodyPr spcFirstLastPara="1" wrap="square" lIns="17138" tIns="17138" rIns="17138" bIns="17138" anchor="t" anchorCtr="0">
              <a:spAutoFit/>
            </a:bodyPr>
            <a:lstStyle/>
            <a:p>
              <a:pPr>
                <a:lnSpc>
                  <a:spcPct val="120000"/>
                </a:lnSpc>
                <a:buClr>
                  <a:srgbClr val="262626"/>
                </a:buClr>
                <a:buSzPts val="2600"/>
              </a:pPr>
              <a:r>
                <a:rPr lang="en-CA" sz="975">
                  <a:solidFill>
                    <a:srgbClr val="262626"/>
                  </a:solidFill>
                  <a:latin typeface="Lato Light"/>
                  <a:ea typeface="Lato Light"/>
                  <a:cs typeface="Lato Light"/>
                  <a:sym typeface="Lato Light"/>
                </a:rPr>
                <a:t>Understanding of a system comes from living in it. Complex problems don’t respond to monolithic, top-down solutions. They require a team that reflects the diversity of people involved. Our process brings the full range of knowledge—including local, Indigenous, and informal knowledge—to the conversation and to potential solutions. </a:t>
              </a:r>
              <a:endParaRPr sz="675"/>
            </a:p>
          </p:txBody>
        </p:sp>
        <p:sp>
          <p:nvSpPr>
            <p:cNvPr id="201" name="Google Shape;201;p8"/>
            <p:cNvSpPr txBox="1"/>
            <p:nvPr/>
          </p:nvSpPr>
          <p:spPr>
            <a:xfrm>
              <a:off x="0" y="0"/>
              <a:ext cx="8053787" cy="584738"/>
            </a:xfrm>
            <a:prstGeom prst="rect">
              <a:avLst/>
            </a:prstGeom>
            <a:noFill/>
            <a:ln>
              <a:noFill/>
            </a:ln>
          </p:spPr>
          <p:txBody>
            <a:bodyPr spcFirstLastPara="1" wrap="square" lIns="17138" tIns="17138" rIns="17138" bIns="17138" anchor="t" anchorCtr="0">
              <a:spAutoFit/>
            </a:bodyPr>
            <a:lstStyle/>
            <a:p>
              <a:pPr>
                <a:buClr>
                  <a:srgbClr val="000000"/>
                </a:buClr>
                <a:buSzPts val="3200"/>
              </a:pPr>
              <a:r>
                <a:rPr lang="en-CA" sz="1200" b="1">
                  <a:solidFill>
                    <a:srgbClr val="000000"/>
                  </a:solidFill>
                  <a:latin typeface="Lato"/>
                  <a:ea typeface="Lato"/>
                  <a:cs typeface="Lato"/>
                  <a:sym typeface="Lato"/>
                </a:rPr>
                <a:t>ENABLING TRUE COLLABORATION </a:t>
              </a:r>
              <a:endParaRPr sz="675"/>
            </a:p>
          </p:txBody>
        </p:sp>
      </p:grpSp>
      <p:grpSp>
        <p:nvGrpSpPr>
          <p:cNvPr id="202" name="Google Shape;202;p8"/>
          <p:cNvGrpSpPr/>
          <p:nvPr/>
        </p:nvGrpSpPr>
        <p:grpSpPr>
          <a:xfrm>
            <a:off x="4979371" y="3670834"/>
            <a:ext cx="3908193" cy="1011180"/>
            <a:chOff x="0" y="0"/>
            <a:chExt cx="10421848" cy="2696482"/>
          </a:xfrm>
        </p:grpSpPr>
        <p:sp>
          <p:nvSpPr>
            <p:cNvPr id="203" name="Google Shape;203;p8"/>
            <p:cNvSpPr txBox="1"/>
            <p:nvPr/>
          </p:nvSpPr>
          <p:spPr>
            <a:xfrm>
              <a:off x="38595" y="683659"/>
              <a:ext cx="10383253" cy="2012823"/>
            </a:xfrm>
            <a:prstGeom prst="rect">
              <a:avLst/>
            </a:prstGeom>
            <a:noFill/>
            <a:ln>
              <a:noFill/>
            </a:ln>
          </p:spPr>
          <p:txBody>
            <a:bodyPr spcFirstLastPara="1" wrap="square" lIns="17138" tIns="17138" rIns="17138" bIns="17138" anchor="t" anchorCtr="0">
              <a:spAutoFit/>
            </a:bodyPr>
            <a:lstStyle/>
            <a:p>
              <a:pPr>
                <a:lnSpc>
                  <a:spcPct val="120000"/>
                </a:lnSpc>
                <a:buClr>
                  <a:srgbClr val="262626"/>
                </a:buClr>
                <a:buSzPts val="2600"/>
              </a:pPr>
              <a:r>
                <a:rPr lang="en-CA" sz="975">
                  <a:solidFill>
                    <a:srgbClr val="262626"/>
                  </a:solidFill>
                  <a:latin typeface="Lato Light"/>
                  <a:ea typeface="Lato Light"/>
                  <a:cs typeface="Lato Light"/>
                  <a:sym typeface="Lato Light"/>
                </a:rPr>
                <a:t>Combining imagination and rigour, our process enables shared understandings, stronger relationships, and clearer intentions, thereby unblocking polarized situations and creating the potential for action to shape a better future. </a:t>
              </a:r>
              <a:endParaRPr sz="675"/>
            </a:p>
          </p:txBody>
        </p:sp>
        <p:sp>
          <p:nvSpPr>
            <p:cNvPr id="204" name="Google Shape;204;p8"/>
            <p:cNvSpPr txBox="1"/>
            <p:nvPr/>
          </p:nvSpPr>
          <p:spPr>
            <a:xfrm>
              <a:off x="0" y="0"/>
              <a:ext cx="8053787" cy="584739"/>
            </a:xfrm>
            <a:prstGeom prst="rect">
              <a:avLst/>
            </a:prstGeom>
            <a:noFill/>
            <a:ln>
              <a:noFill/>
            </a:ln>
          </p:spPr>
          <p:txBody>
            <a:bodyPr spcFirstLastPara="1" wrap="square" lIns="17138" tIns="17138" rIns="17138" bIns="17138" anchor="t" anchorCtr="0">
              <a:spAutoFit/>
            </a:bodyPr>
            <a:lstStyle/>
            <a:p>
              <a:pPr>
                <a:buClr>
                  <a:srgbClr val="000000"/>
                </a:buClr>
                <a:buSzPts val="3200"/>
              </a:pPr>
              <a:r>
                <a:rPr lang="en-CA" sz="1200" b="1">
                  <a:solidFill>
                    <a:srgbClr val="000000"/>
                  </a:solidFill>
                  <a:latin typeface="Lato"/>
                  <a:ea typeface="Lato"/>
                  <a:cs typeface="Lato"/>
                  <a:sym typeface="Lato"/>
                </a:rPr>
                <a:t>UNBLOCKING STUCK SITUATIONS</a:t>
              </a:r>
              <a:endParaRPr sz="675"/>
            </a:p>
          </p:txBody>
        </p:sp>
      </p:grpSp>
      <p:grpSp>
        <p:nvGrpSpPr>
          <p:cNvPr id="205" name="Google Shape;205;p8"/>
          <p:cNvGrpSpPr/>
          <p:nvPr/>
        </p:nvGrpSpPr>
        <p:grpSpPr>
          <a:xfrm>
            <a:off x="4979473" y="4896211"/>
            <a:ext cx="4147280" cy="835049"/>
            <a:chOff x="0" y="0"/>
            <a:chExt cx="11059411" cy="2226796"/>
          </a:xfrm>
        </p:grpSpPr>
        <p:sp>
          <p:nvSpPr>
            <p:cNvPr id="206" name="Google Shape;206;p8"/>
            <p:cNvSpPr txBox="1"/>
            <p:nvPr/>
          </p:nvSpPr>
          <p:spPr>
            <a:xfrm>
              <a:off x="38592" y="694106"/>
              <a:ext cx="10382979" cy="1532690"/>
            </a:xfrm>
            <a:prstGeom prst="rect">
              <a:avLst/>
            </a:prstGeom>
            <a:noFill/>
            <a:ln>
              <a:noFill/>
            </a:ln>
          </p:spPr>
          <p:txBody>
            <a:bodyPr spcFirstLastPara="1" wrap="square" lIns="17138" tIns="17138" rIns="17138" bIns="17138" anchor="t" anchorCtr="0">
              <a:spAutoFit/>
            </a:bodyPr>
            <a:lstStyle/>
            <a:p>
              <a:pPr>
                <a:lnSpc>
                  <a:spcPct val="120000"/>
                </a:lnSpc>
                <a:buClr>
                  <a:srgbClr val="262626"/>
                </a:buClr>
                <a:buSzPts val="2600"/>
              </a:pPr>
              <a:r>
                <a:rPr lang="en-CA" sz="975">
                  <a:solidFill>
                    <a:srgbClr val="262626"/>
                  </a:solidFill>
                  <a:latin typeface="Lato Light"/>
                  <a:ea typeface="Lato Light"/>
                  <a:cs typeface="Lato Light"/>
                  <a:sym typeface="Lato Light"/>
                </a:rPr>
                <a:t>Our agile process supports experimenting with prototype solutions. Working in a “social laboratory,” teams generate ideas and then head out again into the world  to test, learn, and scale their solutions.</a:t>
              </a:r>
              <a:endParaRPr sz="675"/>
            </a:p>
          </p:txBody>
        </p:sp>
        <p:sp>
          <p:nvSpPr>
            <p:cNvPr id="207" name="Google Shape;207;p8"/>
            <p:cNvSpPr txBox="1"/>
            <p:nvPr/>
          </p:nvSpPr>
          <p:spPr>
            <a:xfrm>
              <a:off x="0" y="0"/>
              <a:ext cx="11059411" cy="584738"/>
            </a:xfrm>
            <a:prstGeom prst="rect">
              <a:avLst/>
            </a:prstGeom>
            <a:noFill/>
            <a:ln>
              <a:noFill/>
            </a:ln>
          </p:spPr>
          <p:txBody>
            <a:bodyPr spcFirstLastPara="1" wrap="square" lIns="17138" tIns="17138" rIns="17138" bIns="17138" anchor="t" anchorCtr="0">
              <a:spAutoFit/>
            </a:bodyPr>
            <a:lstStyle/>
            <a:p>
              <a:pPr>
                <a:buClr>
                  <a:srgbClr val="000000"/>
                </a:buClr>
                <a:buSzPts val="3200"/>
              </a:pPr>
              <a:r>
                <a:rPr lang="en-CA" sz="1200" b="1">
                  <a:solidFill>
                    <a:srgbClr val="000000"/>
                  </a:solidFill>
                  <a:latin typeface="Lato"/>
                  <a:ea typeface="Lato"/>
                  <a:cs typeface="Lato"/>
                  <a:sym typeface="Lato"/>
                </a:rPr>
                <a:t>MAKING REAL PROGRESS IN THE REAL WORLD</a:t>
              </a:r>
              <a:endParaRPr sz="675"/>
            </a:p>
          </p:txBody>
        </p:sp>
      </p:grpSp>
    </p:spTree>
    <p:extLst>
      <p:ext uri="{BB962C8B-B14F-4D97-AF65-F5344CB8AC3E}">
        <p14:creationId xmlns:p14="http://schemas.microsoft.com/office/powerpoint/2010/main" val="2347622468"/>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9"/>
          <p:cNvSpPr txBox="1"/>
          <p:nvPr/>
        </p:nvSpPr>
        <p:spPr>
          <a:xfrm>
            <a:off x="332442" y="1571550"/>
            <a:ext cx="8685488" cy="311610"/>
          </a:xfrm>
          <a:prstGeom prst="rect">
            <a:avLst/>
          </a:prstGeom>
          <a:noFill/>
          <a:ln>
            <a:noFill/>
          </a:ln>
        </p:spPr>
        <p:txBody>
          <a:bodyPr spcFirstLastPara="1" wrap="square" lIns="17138" tIns="17138" rIns="17138" bIns="17138" anchor="t" anchorCtr="0">
            <a:spAutoFit/>
          </a:bodyPr>
          <a:lstStyle/>
          <a:p>
            <a:pPr>
              <a:buClr>
                <a:srgbClr val="000000"/>
              </a:buClr>
              <a:buSzPts val="4800"/>
            </a:pPr>
            <a:r>
              <a:rPr lang="en-CA">
                <a:solidFill>
                  <a:srgbClr val="000000"/>
                </a:solidFill>
                <a:latin typeface="Arial"/>
                <a:ea typeface="Arial"/>
                <a:cs typeface="Arial"/>
                <a:sym typeface="Arial"/>
              </a:rPr>
              <a:t>REOS’ TRANSFORMATIVE SCENARIO PLANNING PROJECTS</a:t>
            </a:r>
            <a:endParaRPr b="1">
              <a:solidFill>
                <a:srgbClr val="000000"/>
              </a:solidFill>
              <a:latin typeface="Lato"/>
              <a:ea typeface="Lato"/>
              <a:cs typeface="Lato"/>
              <a:sym typeface="Lato"/>
            </a:endParaRPr>
          </a:p>
        </p:txBody>
      </p:sp>
      <p:sp>
        <p:nvSpPr>
          <p:cNvPr id="213" name="Google Shape;213;p9"/>
          <p:cNvSpPr txBox="1">
            <a:spLocks noGrp="1"/>
          </p:cNvSpPr>
          <p:nvPr>
            <p:ph type="sldNum" idx="4294967295"/>
          </p:nvPr>
        </p:nvSpPr>
        <p:spPr>
          <a:xfrm>
            <a:off x="8850862" y="5777917"/>
            <a:ext cx="167069" cy="138485"/>
          </a:xfrm>
          <a:prstGeom prst="rect">
            <a:avLst/>
          </a:prstGeom>
          <a:noFill/>
          <a:ln>
            <a:noFill/>
          </a:ln>
        </p:spPr>
        <p:txBody>
          <a:bodyPr spcFirstLastPara="1" vert="horz" wrap="square" lIns="17138" tIns="17138" rIns="17138" bIns="17138" rtlCol="0" anchor="ctr" anchorCtr="0">
            <a:spAutoFit/>
          </a:bodyPr>
          <a:lstStyle/>
          <a:p>
            <a:pPr>
              <a:buClr>
                <a:srgbClr val="3D3D3D"/>
              </a:buClr>
              <a:buSzPts val="1800"/>
            </a:pPr>
            <a:fld id="{00000000-1234-1234-1234-123412341234}" type="slidenum">
              <a:rPr lang="en-CA" sz="675" b="1">
                <a:solidFill>
                  <a:srgbClr val="3D3D3D"/>
                </a:solidFill>
                <a:latin typeface="Lato"/>
                <a:ea typeface="Lato"/>
                <a:cs typeface="Lato"/>
                <a:sym typeface="Lato"/>
              </a:rPr>
              <a:pPr>
                <a:buClr>
                  <a:srgbClr val="3D3D3D"/>
                </a:buClr>
                <a:buSzPts val="1800"/>
              </a:pPr>
              <a:t>45</a:t>
            </a:fld>
            <a:endParaRPr sz="675" b="1">
              <a:solidFill>
                <a:srgbClr val="3D3D3D"/>
              </a:solidFill>
              <a:latin typeface="Lato"/>
              <a:ea typeface="Lato"/>
              <a:cs typeface="Lato"/>
              <a:sym typeface="Lato"/>
            </a:endParaRPr>
          </a:p>
        </p:txBody>
      </p:sp>
      <p:pic>
        <p:nvPicPr>
          <p:cNvPr id="214" name="Google Shape;214;p9"/>
          <p:cNvPicPr preferRelativeResize="0"/>
          <p:nvPr/>
        </p:nvPicPr>
        <p:blipFill rotWithShape="1">
          <a:blip r:embed="rId3">
            <a:alphaModFix/>
          </a:blip>
          <a:srcRect/>
          <a:stretch/>
        </p:blipFill>
        <p:spPr>
          <a:xfrm>
            <a:off x="881063" y="2114550"/>
            <a:ext cx="7381875" cy="3886200"/>
          </a:xfrm>
          <a:prstGeom prst="rect">
            <a:avLst/>
          </a:prstGeom>
          <a:noFill/>
          <a:ln>
            <a:noFill/>
          </a:ln>
        </p:spPr>
      </p:pic>
      <p:sp>
        <p:nvSpPr>
          <p:cNvPr id="215" name="Google Shape;215;p9"/>
          <p:cNvSpPr/>
          <p:nvPr/>
        </p:nvSpPr>
        <p:spPr>
          <a:xfrm>
            <a:off x="1449324" y="4436671"/>
            <a:ext cx="156072" cy="138485"/>
          </a:xfrm>
          <a:prstGeom prst="rect">
            <a:avLst/>
          </a:prstGeom>
          <a:solidFill>
            <a:schemeClr val="lt1"/>
          </a:solidFill>
          <a:ln>
            <a:noFill/>
          </a:ln>
        </p:spPr>
        <p:txBody>
          <a:bodyPr spcFirstLastPara="1" wrap="square" lIns="17138" tIns="17138" rIns="17138" bIns="17138" anchor="ctr" anchorCtr="0">
            <a:spAutoFit/>
          </a:bodyPr>
          <a:lstStyle/>
          <a:p>
            <a:pPr>
              <a:buClr>
                <a:srgbClr val="000000"/>
              </a:buClr>
              <a:buSzPts val="1800"/>
            </a:pPr>
            <a:endParaRPr sz="675">
              <a:solidFill>
                <a:srgbClr val="000000"/>
              </a:solidFill>
              <a:latin typeface="Lato Light"/>
              <a:ea typeface="Lato Light"/>
              <a:cs typeface="Lato Light"/>
              <a:sym typeface="Lato Light"/>
            </a:endParaRPr>
          </a:p>
        </p:txBody>
      </p:sp>
    </p:spTree>
    <p:extLst>
      <p:ext uri="{BB962C8B-B14F-4D97-AF65-F5344CB8AC3E}">
        <p14:creationId xmlns:p14="http://schemas.microsoft.com/office/powerpoint/2010/main" val="387321246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a:rPr>
              <a:t>Check</a:t>
            </a:r>
            <a:r>
              <a:rPr lang="en-US" dirty="0">
                <a:latin typeface="Arial Nova"/>
              </a:rPr>
              <a:t> in</a:t>
            </a:r>
          </a:p>
        </p:txBody>
      </p:sp>
      <p:sp>
        <p:nvSpPr>
          <p:cNvPr id="3" name="Text Placeholder 2"/>
          <p:cNvSpPr>
            <a:spLocks noGrp="1"/>
          </p:cNvSpPr>
          <p:nvPr>
            <p:ph type="body" idx="1"/>
          </p:nvPr>
        </p:nvSpPr>
        <p:spPr>
          <a:xfrm>
            <a:off x="623888" y="4336869"/>
            <a:ext cx="7886700" cy="1752782"/>
          </a:xfrm>
        </p:spPr>
        <p:txBody>
          <a:bodyPr vert="horz" lIns="91440" tIns="45720" rIns="91440" bIns="45720" rtlCol="0" anchor="t">
            <a:normAutofit/>
          </a:bodyPr>
          <a:lstStyle/>
          <a:p>
            <a:pPr algn="l"/>
            <a:r>
              <a:rPr lang="en-US" dirty="0">
                <a:latin typeface="Arial"/>
                <a:cs typeface="Arial"/>
              </a:rPr>
              <a:t>[ADD CHECK IN QUESTION]</a:t>
            </a:r>
          </a:p>
          <a:p>
            <a:pPr algn="l"/>
            <a:r>
              <a:rPr lang="en-US" dirty="0">
                <a:latin typeface="Arial"/>
                <a:cs typeface="Arial"/>
              </a:rPr>
              <a:t>[ADD TIME AVAILABLE FOR ACTIVITY]</a:t>
            </a:r>
          </a:p>
        </p:txBody>
      </p:sp>
    </p:spTree>
    <p:extLst>
      <p:ext uri="{BB962C8B-B14F-4D97-AF65-F5344CB8AC3E}">
        <p14:creationId xmlns:p14="http://schemas.microsoft.com/office/powerpoint/2010/main" val="2976049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C567-A1BA-4477-EF67-C16272C21C02}"/>
              </a:ext>
            </a:extLst>
          </p:cNvPr>
          <p:cNvSpPr>
            <a:spLocks noGrp="1"/>
          </p:cNvSpPr>
          <p:nvPr>
            <p:ph type="title"/>
          </p:nvPr>
        </p:nvSpPr>
        <p:spPr>
          <a:xfrm>
            <a:off x="601028" y="3506508"/>
            <a:ext cx="7886700" cy="922631"/>
          </a:xfrm>
        </p:spPr>
        <p:txBody>
          <a:bodyPr>
            <a:normAutofit fontScale="90000"/>
          </a:bodyPr>
          <a:lstStyle/>
          <a:p>
            <a:r>
              <a:rPr lang="en-US" dirty="0">
                <a:latin typeface="Arial Black"/>
              </a:rPr>
              <a:t>Background on the Whistler Sessions</a:t>
            </a:r>
          </a:p>
        </p:txBody>
      </p:sp>
    </p:spTree>
    <p:extLst>
      <p:ext uri="{BB962C8B-B14F-4D97-AF65-F5344CB8AC3E}">
        <p14:creationId xmlns:p14="http://schemas.microsoft.com/office/powerpoint/2010/main" val="1237407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36723"/>
            <a:ext cx="5924550" cy="719338"/>
          </a:xfrm>
        </p:spPr>
        <p:txBody>
          <a:bodyPr>
            <a:normAutofit fontScale="90000"/>
          </a:bodyPr>
          <a:lstStyle/>
          <a:p>
            <a:r>
              <a:rPr lang="en-US" dirty="0">
                <a:latin typeface="Arial Black"/>
              </a:rPr>
              <a:t>What moment does Whistler find itself in? </a:t>
            </a:r>
          </a:p>
        </p:txBody>
      </p:sp>
      <p:sp>
        <p:nvSpPr>
          <p:cNvPr id="3" name="Content Placeholder 2"/>
          <p:cNvSpPr>
            <a:spLocks noGrp="1"/>
          </p:cNvSpPr>
          <p:nvPr>
            <p:ph idx="1"/>
          </p:nvPr>
        </p:nvSpPr>
        <p:spPr>
          <a:xfrm>
            <a:off x="628650" y="1686757"/>
            <a:ext cx="6953250" cy="4490205"/>
          </a:xfrm>
        </p:spPr>
        <p:txBody>
          <a:bodyPr vert="horz" lIns="91440" tIns="45720" rIns="91440" bIns="45720" rtlCol="0" anchor="t">
            <a:normAutofit/>
          </a:bodyPr>
          <a:lstStyle/>
          <a:p>
            <a:pPr marL="342900" indent="-342900">
              <a:buFont typeface="Arial" panose="020B0604020202020204" pitchFamily="34" charset="0"/>
              <a:buChar char="•"/>
            </a:pPr>
            <a:endParaRPr lang="en-US" dirty="0"/>
          </a:p>
          <a:p>
            <a:r>
              <a:rPr lang="en-US" sz="2400" b="1" dirty="0">
                <a:latin typeface="Arial"/>
                <a:cs typeface="Arial"/>
              </a:rPr>
              <a:t>COVID provided an opportunity to pause and reflect on our forward trajectory and the inherent assumptions</a:t>
            </a:r>
          </a:p>
          <a:p>
            <a:endParaRPr lang="en-US" sz="2400" b="1" dirty="0">
              <a:latin typeface="Arial"/>
              <a:cs typeface="Arial"/>
            </a:endParaRPr>
          </a:p>
          <a:p>
            <a:r>
              <a:rPr lang="en-US" sz="2400" b="1" dirty="0">
                <a:latin typeface="Arial"/>
                <a:cs typeface="Arial"/>
              </a:rPr>
              <a:t>Blind spots uncovered in the COVID working group discussions</a:t>
            </a:r>
          </a:p>
          <a:p>
            <a:pPr marL="342900" indent="-342900">
              <a:buFont typeface="Arial" panose="020B0604020202020204" pitchFamily="34" charset="0"/>
              <a:buChar char="•"/>
            </a:pPr>
            <a:endParaRPr lang="en-US" sz="2400" b="1" dirty="0">
              <a:latin typeface="Arial"/>
              <a:cs typeface="Arial"/>
            </a:endParaRPr>
          </a:p>
          <a:p>
            <a:r>
              <a:rPr lang="en-US" sz="2400" b="1" dirty="0">
                <a:latin typeface="Arial"/>
                <a:cs typeface="Arial"/>
              </a:rPr>
              <a:t>How do we need to think about the future in a more robust way?</a:t>
            </a:r>
          </a:p>
          <a:p>
            <a:pPr marL="342900" indent="-342900">
              <a:buFont typeface="Arial" panose="020B0604020202020204" pitchFamily="34" charset="0"/>
              <a:buChar char="•"/>
            </a:pPr>
            <a:endParaRPr lang="en-US" b="1" dirty="0">
              <a:latin typeface="Arial"/>
              <a:cs typeface="Arial"/>
            </a:endParaRPr>
          </a:p>
          <a:p>
            <a:endParaRPr lang="en-US" dirty="0"/>
          </a:p>
        </p:txBody>
      </p:sp>
    </p:spTree>
    <p:extLst>
      <p:ext uri="{BB962C8B-B14F-4D97-AF65-F5344CB8AC3E}">
        <p14:creationId xmlns:p14="http://schemas.microsoft.com/office/powerpoint/2010/main" val="402394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a:rPr>
              <a:t>What lies ahead?</a:t>
            </a:r>
          </a:p>
        </p:txBody>
      </p:sp>
      <p:sp>
        <p:nvSpPr>
          <p:cNvPr id="3" name="Content Placeholder 2"/>
          <p:cNvSpPr>
            <a:spLocks noGrp="1"/>
          </p:cNvSpPr>
          <p:nvPr>
            <p:ph idx="1"/>
          </p:nvPr>
        </p:nvSpPr>
        <p:spPr>
          <a:xfrm>
            <a:off x="628650" y="1587697"/>
            <a:ext cx="6252210" cy="4490205"/>
          </a:xfrm>
        </p:spPr>
        <p:txBody>
          <a:bodyPr vert="horz" lIns="91440" tIns="45720" rIns="91440" bIns="45720" rtlCol="0" anchor="t">
            <a:noAutofit/>
          </a:bodyPr>
          <a:lstStyle/>
          <a:p>
            <a:pPr marL="457200" indent="-457200">
              <a:lnSpc>
                <a:spcPct val="110000"/>
              </a:lnSpc>
              <a:spcBef>
                <a:spcPts val="600"/>
              </a:spcBef>
              <a:buFont typeface="Arial" panose="020B0604020202020204" pitchFamily="34" charset="0"/>
              <a:buChar char="•"/>
            </a:pPr>
            <a:r>
              <a:rPr lang="en-US" sz="2000" dirty="0">
                <a:latin typeface="Arial"/>
                <a:cs typeface="Arial"/>
              </a:rPr>
              <a:t>Who will live, work, and feel a sense of belonging in Whistler? </a:t>
            </a:r>
          </a:p>
          <a:p>
            <a:pPr marL="457200" indent="-457200">
              <a:lnSpc>
                <a:spcPct val="110000"/>
              </a:lnSpc>
              <a:spcBef>
                <a:spcPts val="600"/>
              </a:spcBef>
              <a:buFont typeface="Arial" panose="020B0604020202020204" pitchFamily="34" charset="0"/>
              <a:buChar char="•"/>
            </a:pPr>
            <a:r>
              <a:rPr lang="en-US" sz="2000" dirty="0">
                <a:latin typeface="Arial"/>
                <a:cs typeface="Arial"/>
              </a:rPr>
              <a:t>What kind of community will Whistler be? </a:t>
            </a:r>
          </a:p>
          <a:p>
            <a:pPr marL="457200" indent="-457200">
              <a:lnSpc>
                <a:spcPct val="110000"/>
              </a:lnSpc>
              <a:spcBef>
                <a:spcPts val="600"/>
              </a:spcBef>
              <a:buFont typeface="Arial" panose="020B0604020202020204" pitchFamily="34" charset="0"/>
              <a:buChar char="•"/>
            </a:pPr>
            <a:r>
              <a:rPr lang="en-US" sz="2000" dirty="0">
                <a:latin typeface="Arial"/>
                <a:cs typeface="Arial"/>
              </a:rPr>
              <a:t>Who will be able to afford to be in Whistler, and who will want to? </a:t>
            </a:r>
          </a:p>
          <a:p>
            <a:pPr marL="457200" indent="-457200">
              <a:lnSpc>
                <a:spcPct val="110000"/>
              </a:lnSpc>
              <a:spcBef>
                <a:spcPts val="600"/>
              </a:spcBef>
              <a:buFont typeface="Arial" panose="020B0604020202020204" pitchFamily="34" charset="0"/>
              <a:buChar char="•"/>
            </a:pPr>
            <a:r>
              <a:rPr lang="en-US" sz="2000" dirty="0">
                <a:latin typeface="Arial"/>
                <a:cs typeface="Arial"/>
              </a:rPr>
              <a:t>What could the future hold for Truth and Reconciliation in Whistler? </a:t>
            </a:r>
          </a:p>
          <a:p>
            <a:pPr marL="457200" indent="-457200">
              <a:lnSpc>
                <a:spcPct val="110000"/>
              </a:lnSpc>
              <a:spcBef>
                <a:spcPts val="600"/>
              </a:spcBef>
              <a:buFont typeface="Arial" panose="020B0604020202020204" pitchFamily="34" charset="0"/>
              <a:buChar char="•"/>
            </a:pPr>
            <a:r>
              <a:rPr lang="en-US" sz="2000" dirty="0">
                <a:latin typeface="Arial"/>
                <a:cs typeface="Arial"/>
              </a:rPr>
              <a:t>How might development unfold in the face of both pressures for growth and limits to growth? </a:t>
            </a:r>
          </a:p>
          <a:p>
            <a:pPr marL="457200" indent="-457200">
              <a:lnSpc>
                <a:spcPct val="110000"/>
              </a:lnSpc>
              <a:spcBef>
                <a:spcPts val="600"/>
              </a:spcBef>
              <a:buFont typeface="Arial" panose="020B0604020202020204" pitchFamily="34" charset="0"/>
              <a:buChar char="•"/>
            </a:pPr>
            <a:r>
              <a:rPr lang="en-US" sz="2000" dirty="0">
                <a:latin typeface="Arial"/>
                <a:cs typeface="Arial"/>
              </a:rPr>
              <a:t>How might climate change affect the community and economy, and how might Whistler respond? </a:t>
            </a:r>
          </a:p>
          <a:p>
            <a:pPr marL="457200" indent="-457200">
              <a:lnSpc>
                <a:spcPct val="110000"/>
              </a:lnSpc>
              <a:spcBef>
                <a:spcPts val="600"/>
              </a:spcBef>
              <a:buFont typeface="Arial" panose="020B0604020202020204" pitchFamily="34" charset="0"/>
              <a:buChar char="•"/>
            </a:pPr>
            <a:r>
              <a:rPr lang="en-US" sz="2000" dirty="0">
                <a:latin typeface="Arial"/>
                <a:cs typeface="Arial"/>
              </a:rPr>
              <a:t>How effective might those responses be?</a:t>
            </a:r>
          </a:p>
        </p:txBody>
      </p:sp>
    </p:spTree>
    <p:extLst>
      <p:ext uri="{BB962C8B-B14F-4D97-AF65-F5344CB8AC3E}">
        <p14:creationId xmlns:p14="http://schemas.microsoft.com/office/powerpoint/2010/main" val="2006848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36723"/>
            <a:ext cx="5731809" cy="719338"/>
          </a:xfrm>
        </p:spPr>
        <p:txBody>
          <a:bodyPr>
            <a:normAutofit fontScale="90000"/>
          </a:bodyPr>
          <a:lstStyle/>
          <a:p>
            <a:r>
              <a:rPr lang="en-US" dirty="0">
                <a:latin typeface="Arial Black"/>
              </a:rPr>
              <a:t>How should we look at the future?</a:t>
            </a:r>
          </a:p>
        </p:txBody>
      </p:sp>
      <p:sp>
        <p:nvSpPr>
          <p:cNvPr id="3" name="Content Placeholder 2"/>
          <p:cNvSpPr>
            <a:spLocks noGrp="1"/>
          </p:cNvSpPr>
          <p:nvPr>
            <p:ph idx="1"/>
          </p:nvPr>
        </p:nvSpPr>
        <p:spPr>
          <a:xfrm>
            <a:off x="628650" y="1686757"/>
            <a:ext cx="6724650" cy="4490205"/>
          </a:xfrm>
        </p:spPr>
        <p:txBody>
          <a:bodyPr vert="horz" lIns="91440" tIns="45720" rIns="91440" bIns="45720" rtlCol="0" anchor="t">
            <a:normAutofit lnSpcReduction="10000"/>
          </a:bodyPr>
          <a:lstStyle/>
          <a:p>
            <a:pPr>
              <a:lnSpc>
                <a:spcPct val="110000"/>
              </a:lnSpc>
              <a:spcBef>
                <a:spcPts val="600"/>
              </a:spcBef>
            </a:pPr>
            <a:endParaRPr lang="en-US" sz="2200" b="1" dirty="0"/>
          </a:p>
          <a:p>
            <a:pPr>
              <a:lnSpc>
                <a:spcPct val="110000"/>
              </a:lnSpc>
              <a:spcBef>
                <a:spcPts val="600"/>
              </a:spcBef>
            </a:pPr>
            <a:r>
              <a:rPr lang="en-US" sz="2200" b="1" dirty="0">
                <a:latin typeface="Arial"/>
                <a:cs typeface="Arial"/>
              </a:rPr>
              <a:t>What is happening? </a:t>
            </a:r>
            <a:r>
              <a:rPr lang="en-US" sz="2200" dirty="0">
                <a:latin typeface="Arial"/>
                <a:cs typeface="Arial"/>
              </a:rPr>
              <a:t>How do we see, from our different perspectives, the complex current reality in and around Whistler?</a:t>
            </a:r>
          </a:p>
          <a:p>
            <a:pPr marL="457200" indent="-457200">
              <a:lnSpc>
                <a:spcPct val="110000"/>
              </a:lnSpc>
              <a:spcBef>
                <a:spcPts val="600"/>
              </a:spcBef>
              <a:buFont typeface="Arial" panose="020B0604020202020204" pitchFamily="34" charset="0"/>
              <a:buChar char="•"/>
            </a:pPr>
            <a:endParaRPr lang="en-US" sz="2200" dirty="0">
              <a:latin typeface="Arial"/>
              <a:cs typeface="Arial"/>
            </a:endParaRPr>
          </a:p>
          <a:p>
            <a:pPr>
              <a:lnSpc>
                <a:spcPct val="110000"/>
              </a:lnSpc>
              <a:spcBef>
                <a:spcPts val="600"/>
              </a:spcBef>
            </a:pPr>
            <a:r>
              <a:rPr lang="en-US" sz="2200" b="1" dirty="0">
                <a:latin typeface="Arial"/>
                <a:cs typeface="Arial"/>
              </a:rPr>
              <a:t>What could happen? </a:t>
            </a:r>
            <a:r>
              <a:rPr lang="en-US" sz="2200" dirty="0">
                <a:latin typeface="Arial"/>
                <a:cs typeface="Arial"/>
              </a:rPr>
              <a:t>How could our lives unfold over the decades ahead?</a:t>
            </a:r>
          </a:p>
          <a:p>
            <a:pPr marL="457200" indent="-457200">
              <a:lnSpc>
                <a:spcPct val="110000"/>
              </a:lnSpc>
              <a:spcBef>
                <a:spcPts val="600"/>
              </a:spcBef>
              <a:buFont typeface="Arial" panose="020B0604020202020204" pitchFamily="34" charset="0"/>
              <a:buChar char="•"/>
            </a:pPr>
            <a:endParaRPr lang="en-US" sz="2200" dirty="0">
              <a:latin typeface="Arial"/>
              <a:cs typeface="Arial"/>
            </a:endParaRPr>
          </a:p>
          <a:p>
            <a:pPr>
              <a:lnSpc>
                <a:spcPct val="110000"/>
              </a:lnSpc>
              <a:spcBef>
                <a:spcPts val="600"/>
              </a:spcBef>
            </a:pPr>
            <a:r>
              <a:rPr lang="en-US" sz="2200" b="1" dirty="0">
                <a:latin typeface="Arial"/>
                <a:cs typeface="Arial"/>
              </a:rPr>
              <a:t>What could and must we do? </a:t>
            </a:r>
            <a:r>
              <a:rPr lang="en-US" sz="2200" dirty="0">
                <a:latin typeface="Arial"/>
                <a:cs typeface="Arial"/>
              </a:rPr>
              <a:t>How must we act – individually and together – to recover from COVID-19 and achieve our Vision?</a:t>
            </a:r>
          </a:p>
          <a:p>
            <a:endParaRPr lang="en-US" dirty="0">
              <a:solidFill>
                <a:schemeClr val="bg1">
                  <a:lumMod val="85000"/>
                </a:schemeClr>
              </a:solidFill>
              <a:latin typeface="Arial"/>
              <a:cs typeface="Arial"/>
            </a:endParaRPr>
          </a:p>
        </p:txBody>
      </p:sp>
    </p:spTree>
    <p:extLst>
      <p:ext uri="{BB962C8B-B14F-4D97-AF65-F5344CB8AC3E}">
        <p14:creationId xmlns:p14="http://schemas.microsoft.com/office/powerpoint/2010/main" val="25256393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 PPT Template " id="{5AEE5370-DAFD-4A84-8F4E-5AAB566430DB}" vid="{5E4E5DB6-A676-4049-B1D8-C71DFE645E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D766E8AD4738418FC28E742BAD473B" ma:contentTypeVersion="2" ma:contentTypeDescription="Create a new document." ma:contentTypeScope="" ma:versionID="9b05f04901c64ed0096f66ee38cb1506">
  <xsd:schema xmlns:xsd="http://www.w3.org/2001/XMLSchema" xmlns:xs="http://www.w3.org/2001/XMLSchema" xmlns:p="http://schemas.microsoft.com/office/2006/metadata/properties" xmlns:ns2="59ea958c-6b57-4ddc-87f4-a5f31f68db0e" xmlns:ns3="bfef7f39-e371-4515-928f-b9b04e203384" targetNamespace="http://schemas.microsoft.com/office/2006/metadata/properties" ma:root="true" ma:fieldsID="6dfa4a98625eaa5cb5d3326243657ae4" ns2:_="" ns3:_="">
    <xsd:import namespace="59ea958c-6b57-4ddc-87f4-a5f31f68db0e"/>
    <xsd:import namespace="bfef7f39-e371-4515-928f-b9b04e20338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ea958c-6b57-4ddc-87f4-a5f31f68db0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ef7f39-e371-4515-928f-b9b04e20338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59ea958c-6b57-4ddc-87f4-a5f31f68db0e">000008YB1S</_dlc_DocId>
    <_dlc_DocIdUrl xmlns="59ea958c-6b57-4ddc-87f4-a5f31f68db0e">
      <Url>https://whistlerca.sharepoint.com/sites/CAO/_layouts/15/DocIdRedir.aspx?ID=000008YB1S</Url>
      <Description>000008YB1S</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62269BB-2D91-46BE-A8FD-873D51CCE2D6}">
  <ds:schemaRefs>
    <ds:schemaRef ds:uri="http://schemas.microsoft.com/sharepoint/v3/contenttype/forms"/>
  </ds:schemaRefs>
</ds:datastoreItem>
</file>

<file path=customXml/itemProps2.xml><?xml version="1.0" encoding="utf-8"?>
<ds:datastoreItem xmlns:ds="http://schemas.openxmlformats.org/officeDocument/2006/customXml" ds:itemID="{C1DD2B2D-C09F-49E0-A4EB-21E32F6F87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ea958c-6b57-4ddc-87f4-a5f31f68db0e"/>
    <ds:schemaRef ds:uri="bfef7f39-e371-4515-928f-b9b04e2033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FFE334-D5C5-46BE-A951-36F053DF6AA0}">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 ds:uri="http://schemas.microsoft.com/office/2006/metadata/properties"/>
    <ds:schemaRef ds:uri="bfef7f39-e371-4515-928f-b9b04e203384"/>
    <ds:schemaRef ds:uri="59ea958c-6b57-4ddc-87f4-a5f31f68db0e"/>
    <ds:schemaRef ds:uri="http://purl.org/dc/elements/1.1/"/>
  </ds:schemaRefs>
</ds:datastoreItem>
</file>

<file path=customXml/itemProps4.xml><?xml version="1.0" encoding="utf-8"?>
<ds:datastoreItem xmlns:ds="http://schemas.openxmlformats.org/officeDocument/2006/customXml" ds:itemID="{D76681CC-922D-4DC0-AFDB-DF0322E0EA5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2206</TotalTime>
  <Words>3850</Words>
  <Application>Microsoft Office PowerPoint</Application>
  <PresentationFormat>On-screen Show (4:3)</PresentationFormat>
  <Paragraphs>371</Paragraphs>
  <Slides>45</Slides>
  <Notes>37</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Arial Black</vt:lpstr>
      <vt:lpstr>Arial Nova</vt:lpstr>
      <vt:lpstr>Calibri</vt:lpstr>
      <vt:lpstr>Georgia</vt:lpstr>
      <vt:lpstr>Lato</vt:lpstr>
      <vt:lpstr>Lato Light</vt:lpstr>
      <vt:lpstr>Montserrat SemiBold</vt:lpstr>
      <vt:lpstr>Symbol</vt:lpstr>
      <vt:lpstr>Office Theme</vt:lpstr>
      <vt:lpstr>PowerPoint Presentation</vt:lpstr>
      <vt:lpstr>Agenda</vt:lpstr>
      <vt:lpstr>Workshop objectives</vt:lpstr>
      <vt:lpstr>Team agreements</vt:lpstr>
      <vt:lpstr>Check in</vt:lpstr>
      <vt:lpstr>Background on the Whistler Sessions</vt:lpstr>
      <vt:lpstr>What moment does Whistler find itself in? </vt:lpstr>
      <vt:lpstr>What lies ahead?</vt:lpstr>
      <vt:lpstr>How should we look at the future?</vt:lpstr>
      <vt:lpstr>What is a scenario?</vt:lpstr>
      <vt:lpstr>Criteria for useful scenarios</vt:lpstr>
      <vt:lpstr>The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a minute to reflect…</vt:lpstr>
      <vt:lpstr>Using the Scenarios</vt:lpstr>
      <vt:lpstr>For each scenario…</vt:lpstr>
      <vt:lpstr>Looking at the set of scenarios…</vt:lpstr>
      <vt:lpstr>Based on the implications you’ve identified…</vt:lpstr>
      <vt:lpstr>What are our highest leverage actions?</vt:lpstr>
      <vt:lpstr>Next Steps</vt:lpstr>
      <vt:lpstr>Check Out</vt:lpstr>
      <vt:lpstr>Appendix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Resort Municipality of Whistler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Wynott</dc:creator>
  <cp:keywords/>
  <dc:description/>
  <cp:lastModifiedBy>Jill Brooksbank</cp:lastModifiedBy>
  <cp:revision>181</cp:revision>
  <dcterms:created xsi:type="dcterms:W3CDTF">2023-01-24T15:45:46Z</dcterms:created>
  <dcterms:modified xsi:type="dcterms:W3CDTF">2023-04-18T21:35:50Z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0x0101001FD766E8AD4738418FC28E742BAD473B</vt:lpwstr>
  </property>
  <property fmtid="{D5CDD505-2E9C-101B-9397-08002B2CF9AE}" pid="3" name="l674e1b900714d628ad4c2cb35421590">
    <vt:lpwstr>CAO Office|c22f6ae3-7e00-4706-9075-a90da6ce50f8</vt:lpwstr>
  </property>
  <property fmtid="{D5CDD505-2E9C-101B-9397-08002B2CF9AE}" pid="4" name="RMOW Working Group">
    <vt:lpwstr>1;#CAO Office|c22f6ae3-7e00-4706-9075-a90da6ce50f8</vt:lpwstr>
  </property>
  <property fmtid="{D5CDD505-2E9C-101B-9397-08002B2CF9AE}" pid="5" name="_dlc_DocIdItemGuid">
    <vt:lpwstr>31d558b2-e1f9-4e36-92b4-c749ebb02a2b</vt:lpwstr>
  </property>
  <property fmtid="{D5CDD505-2E9C-101B-9397-08002B2CF9AE}" pid="6" name="TaxKeyword">
    <vt:lpwstr/>
  </property>
  <property fmtid="{D5CDD505-2E9C-101B-9397-08002B2CF9AE}" pid="7" name="TaxKeywordTaxHTField">
    <vt:lpwstr/>
  </property>
  <property fmtid="{D5CDD505-2E9C-101B-9397-08002B2CF9AE}" pid="8" name="Associations Memberships Relationships">
    <vt:lpwstr/>
  </property>
  <property fmtid="{D5CDD505-2E9C-101B-9397-08002B2CF9AE}" pid="9" name="RMOW Department">
    <vt:lpwstr>1;#CAO Office|c22f6ae3-7e00-4706-9075-a90da6ce50f8</vt:lpwstr>
  </property>
  <property fmtid="{D5CDD505-2E9C-101B-9397-08002B2CF9AE}" pid="10" name="f3d610ce783440ffa4014b1f12ee35e6">
    <vt:lpwstr/>
  </property>
  <property fmtid="{D5CDD505-2E9C-101B-9397-08002B2CF9AE}" pid="11" name="Information Package Type">
    <vt:lpwstr/>
  </property>
  <property fmtid="{D5CDD505-2E9C-101B-9397-08002B2CF9AE}" pid="12" name="m8959426249b48568d7287c6de351cfb">
    <vt:lpwstr/>
  </property>
  <property fmtid="{D5CDD505-2E9C-101B-9397-08002B2CF9AE}" pid="13" name="CWRMItemRecordClassification">
    <vt:lpwstr/>
  </property>
  <property fmtid="{D5CDD505-2E9C-101B-9397-08002B2CF9AE}" pid="14" name="_ExtendedDescription">
    <vt:lpwstr/>
  </property>
</Properties>
</file>